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767" r:id="rId4"/>
    <p:sldMasterId id="2147483735" r:id="rId5"/>
    <p:sldMasterId id="2147483665" r:id="rId6"/>
  </p:sldMasterIdLst>
  <p:notesMasterIdLst>
    <p:notesMasterId r:id="rId39"/>
  </p:notesMasterIdLst>
  <p:handoutMasterIdLst>
    <p:handoutMasterId r:id="rId40"/>
  </p:handoutMasterIdLst>
  <p:sldIdLst>
    <p:sldId id="284" r:id="rId7"/>
    <p:sldId id="314" r:id="rId8"/>
    <p:sldId id="343" r:id="rId9"/>
    <p:sldId id="351" r:id="rId10"/>
    <p:sldId id="424" r:id="rId11"/>
    <p:sldId id="425" r:id="rId12"/>
    <p:sldId id="353" r:id="rId13"/>
    <p:sldId id="365" r:id="rId14"/>
    <p:sldId id="371" r:id="rId15"/>
    <p:sldId id="408" r:id="rId16"/>
    <p:sldId id="409" r:id="rId17"/>
    <p:sldId id="410" r:id="rId18"/>
    <p:sldId id="411" r:id="rId19"/>
    <p:sldId id="412" r:id="rId20"/>
    <p:sldId id="413" r:id="rId21"/>
    <p:sldId id="426" r:id="rId22"/>
    <p:sldId id="427" r:id="rId23"/>
    <p:sldId id="415" r:id="rId24"/>
    <p:sldId id="376" r:id="rId25"/>
    <p:sldId id="416" r:id="rId26"/>
    <p:sldId id="417" r:id="rId27"/>
    <p:sldId id="423" r:id="rId28"/>
    <p:sldId id="418" r:id="rId29"/>
    <p:sldId id="419" r:id="rId30"/>
    <p:sldId id="420" r:id="rId31"/>
    <p:sldId id="421" r:id="rId32"/>
    <p:sldId id="422" r:id="rId33"/>
    <p:sldId id="428" r:id="rId34"/>
    <p:sldId id="429" r:id="rId35"/>
    <p:sldId id="342" r:id="rId36"/>
    <p:sldId id="363" r:id="rId37"/>
    <p:sldId id="283" r:id="rId3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8">
          <p15:clr>
            <a:srgbClr val="A4A3A4"/>
          </p15:clr>
        </p15:guide>
        <p15:guide id="2" orient="horz" pos="917">
          <p15:clr>
            <a:srgbClr val="A4A3A4"/>
          </p15:clr>
        </p15:guide>
        <p15:guide id="3" pos="251">
          <p15:clr>
            <a:srgbClr val="A4A3A4"/>
          </p15:clr>
        </p15:guide>
        <p15:guide id="4" pos="5509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489E10-CA6D-50E0-6B03-8A5F55F1461B}" name="Rendon, Samuel H" initials="RSH" userId="S::srendon@usgs.gov::0f25bbd5-9f02-4696-97a5-317ee5349863" providerId="AD"/>
  <p188:author id="{3E946114-374C-CE36-484E-AF2102DAF3F5}" name="JDG" initials="JDG" userId="JDG" providerId="None"/>
  <p188:author id="{998EE447-D945-AA68-164C-ACC4ABB2E97F}" name="Choi, Nam Jeong (Namjeong)" initials="CNJ(" userId="S::nchoi@usgs.gov::0e5bd39f-658f-4ef6-bfc3-e6376284807f" providerId="AD"/>
  <p188:author id="{78826795-2567-E2CB-5CFB-E33106C3A2FB}" name="Wallace, David S" initials="WDS" userId="S::dswallace@usgs.gov::d03866e0-5cd9-4409-adf7-29ee1948e6dd" providerId="AD"/>
  <p188:author id="{A19759A4-C19E-91A8-73EB-82215B8797C8}" name="Rogers, Ian M" initials="RIM" userId="S::irogers@usgs.gov::a1b4fa08-f7d2-4a36-9034-ed2d868a5c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arson, Daniel" initials="PD" lastIdx="2" clrIdx="0">
    <p:extLst>
      <p:ext uri="{19B8F6BF-5375-455C-9EA6-DF929625EA0E}">
        <p15:presenceInfo xmlns:p15="http://schemas.microsoft.com/office/powerpoint/2012/main" userId="S-1-5-21-3697291689-1161744426-439199626-127976" providerId="AD"/>
      </p:ext>
    </p:extLst>
  </p:cmAuthor>
  <p:cmAuthor id="2" name="JDG" initials="JDG" lastIdx="2" clrIdx="1">
    <p:extLst>
      <p:ext uri="{19B8F6BF-5375-455C-9EA6-DF929625EA0E}">
        <p15:presenceInfo xmlns:p15="http://schemas.microsoft.com/office/powerpoint/2012/main" userId="JDG" providerId="None"/>
      </p:ext>
    </p:extLst>
  </p:cmAuthor>
  <p:cmAuthor id="3" name="Thomas, Jonathan V" initials="TJV" lastIdx="12" clrIdx="2">
    <p:extLst>
      <p:ext uri="{19B8F6BF-5375-455C-9EA6-DF929625EA0E}">
        <p15:presenceInfo xmlns:p15="http://schemas.microsoft.com/office/powerpoint/2012/main" userId="S::jvthomas@usgs.gov::0b70b564-ffa2-4e42-b45f-ed5b710620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CC"/>
    <a:srgbClr val="06A697"/>
    <a:srgbClr val="FDFDED"/>
    <a:srgbClr val="F39639"/>
    <a:srgbClr val="E7FF01"/>
    <a:srgbClr val="FFFF99"/>
    <a:srgbClr val="00CC00"/>
    <a:srgbClr val="F59FA5"/>
    <a:srgbClr val="F1A1A7"/>
    <a:srgbClr val="005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7BBBF-EC44-4DB3-A4A1-423D6C9F112E}" v="30" dt="2024-04-09T18:52:24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3" autoAdjust="0"/>
    <p:restoredTop sz="94472" autoAdjust="0"/>
  </p:normalViewPr>
  <p:slideViewPr>
    <p:cSldViewPr>
      <p:cViewPr varScale="1">
        <p:scale>
          <a:sx n="109" d="100"/>
          <a:sy n="109" d="100"/>
        </p:scale>
        <p:origin x="1872" y="78"/>
      </p:cViewPr>
      <p:guideLst>
        <p:guide orient="horz" pos="678"/>
        <p:guide orient="horz" pos="917"/>
        <p:guide pos="251"/>
        <p:guide pos="550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100" d="100"/>
          <a:sy n="100" d="100"/>
        </p:scale>
        <p:origin x="2508" y="-906"/>
      </p:cViewPr>
      <p:guideLst>
        <p:guide orient="horz" pos="2927"/>
        <p:guide pos="2208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6640" y="0"/>
            <a:ext cx="3003761" cy="46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16" tIns="46755" rIns="93516" bIns="46755" numCol="1" anchor="t" anchorCtr="0" compatLnSpc="1">
            <a:prstTxWarp prst="textNoShape">
              <a:avLst/>
            </a:prstTxWarp>
          </a:bodyPr>
          <a:lstStyle>
            <a:lvl1pPr algn="r" defTabSz="93541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6640" y="8855388"/>
            <a:ext cx="3003761" cy="46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516" tIns="46755" rIns="93516" bIns="46755" numCol="1" anchor="b" anchorCtr="0" compatLnSpc="1">
            <a:prstTxWarp prst="textNoShape">
              <a:avLst/>
            </a:prstTxWarp>
          </a:bodyPr>
          <a:lstStyle>
            <a:lvl1pPr algn="r" defTabSz="935414">
              <a:defRPr sz="1200">
                <a:latin typeface="Arial" charset="0"/>
              </a:defRPr>
            </a:lvl1pPr>
          </a:lstStyle>
          <a:p>
            <a:pPr>
              <a:defRPr/>
            </a:pPr>
            <a:fld id="{D6BCF9FB-FF46-4F2C-825C-A32D8AFE17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56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9463" cy="4665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EAEC5E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EAEC5E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25" tIns="47009" rIns="94025" bIns="47009" numCol="1" anchor="t" anchorCtr="0" compatLnSpc="1">
            <a:prstTxWarp prst="textNoShape">
              <a:avLst/>
            </a:prstTxWarp>
          </a:bodyPr>
          <a:lstStyle>
            <a:lvl1pPr defTabSz="940162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9462" cy="4665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EAEC5E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EAEC5E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25" tIns="47009" rIns="94025" bIns="47009" numCol="1" anchor="t" anchorCtr="0" compatLnSpc="1">
            <a:prstTxWarp prst="textNoShape">
              <a:avLst/>
            </a:prstTxWarp>
          </a:bodyPr>
          <a:lstStyle>
            <a:lvl1pPr algn="r" defTabSz="940162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344" y="4418108"/>
            <a:ext cx="5137714" cy="418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EAEC5E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EAEC5E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25" tIns="47009" rIns="94025" bIns="47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822"/>
            <a:ext cx="3039463" cy="4665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EAEC5E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EAEC5E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25" tIns="47009" rIns="94025" bIns="47009" numCol="1" anchor="b" anchorCtr="0" compatLnSpc="1">
            <a:prstTxWarp prst="textNoShape">
              <a:avLst/>
            </a:prstTxWarp>
          </a:bodyPr>
          <a:lstStyle>
            <a:lvl1pPr defTabSz="940162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822"/>
            <a:ext cx="3039462" cy="4665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EAEC5E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EAEC5E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25" tIns="47009" rIns="94025" bIns="47009" numCol="1" anchor="b" anchorCtr="0" compatLnSpc="1">
            <a:prstTxWarp prst="textNoShape">
              <a:avLst/>
            </a:prstTxWarp>
          </a:bodyPr>
          <a:lstStyle>
            <a:lvl1pPr algn="r" defTabSz="940162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fld id="{B6DB1A13-8608-46E6-A2CA-F9F0BE6FDE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555430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8933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412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0793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A047CD-2C47-4739-B6DC-E8888E43781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79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42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667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A047CD-2C47-4739-B6DC-E8888E43781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5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A047CD-2C47-4739-B6DC-E8888E43781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52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6470"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871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6470">
              <a:defRPr/>
            </a:pPr>
            <a:r>
              <a:rPr lang="en-US" dirty="0"/>
              <a:t>Main topic of this presentation, the FDST is a web application that allows emergency planners and decision makers to make peace-time decisions about resource allocation, emergency equipment staging, evacuation decisions, etc.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906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446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70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0041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B1A13-8608-46E6-A2CA-F9F0BE6FDEA3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75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Righ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REFER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7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3670" y="2973630"/>
            <a:ext cx="8272554" cy="7315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>
                    <a:lumMod val="9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3671" y="3807983"/>
            <a:ext cx="8272554" cy="121481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473670" y="5332991"/>
            <a:ext cx="8272554" cy="1214812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04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1" y="1787281"/>
            <a:ext cx="9144001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1" b="-35"/>
          <a:stretch/>
        </p:blipFill>
        <p:spPr>
          <a:xfrm>
            <a:off x="-15635" y="13725"/>
            <a:ext cx="9144000" cy="175931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73670" y="2973630"/>
            <a:ext cx="8272554" cy="731520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05288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3671" y="3807983"/>
            <a:ext cx="8272554" cy="121481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528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473670" y="5332991"/>
            <a:ext cx="8272554" cy="1214812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00528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365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7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3670" y="2973630"/>
            <a:ext cx="8272554" cy="7315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>
                    <a:lumMod val="9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3671" y="3807983"/>
            <a:ext cx="8272554" cy="121481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473670" y="5332991"/>
            <a:ext cx="8272554" cy="1214812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 b="16274"/>
          <a:stretch/>
        </p:blipFill>
        <p:spPr>
          <a:xfrm>
            <a:off x="3475365" y="283443"/>
            <a:ext cx="2538640" cy="842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05" y="105007"/>
            <a:ext cx="109728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30" y="243918"/>
            <a:ext cx="1082040" cy="822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20" y="395708"/>
            <a:ext cx="173580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07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_InF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2143360" y="924465"/>
            <a:ext cx="4678946" cy="4114800"/>
            <a:chOff x="1634678" y="373142"/>
            <a:chExt cx="5632330" cy="4953233"/>
          </a:xfrm>
        </p:grpSpPr>
        <p:sp>
          <p:nvSpPr>
            <p:cNvPr id="11" name="Oval 10"/>
            <p:cNvSpPr/>
            <p:nvPr userDrawn="1"/>
          </p:nvSpPr>
          <p:spPr>
            <a:xfrm>
              <a:off x="2347723" y="698661"/>
              <a:ext cx="4206240" cy="420624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634678" y="2234759"/>
              <a:ext cx="1475092" cy="1115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3348991" y="4483426"/>
              <a:ext cx="2203704" cy="842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" t="5824" r="7210" b="3226"/>
            <a:stretch/>
          </p:blipFill>
          <p:spPr>
            <a:xfrm>
              <a:off x="3281784" y="1511567"/>
              <a:ext cx="2504535" cy="2656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8" t="14863" r="6363" b="16274"/>
            <a:stretch/>
          </p:blipFill>
          <p:spPr>
            <a:xfrm>
              <a:off x="3350366" y="373142"/>
              <a:ext cx="2200955" cy="84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728" y="2253141"/>
              <a:ext cx="1097280" cy="1097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33" b="-1"/>
            <a:stretch/>
          </p:blipFill>
          <p:spPr>
            <a:xfrm>
              <a:off x="1839780" y="2368357"/>
              <a:ext cx="1082040" cy="8668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939" y="4522356"/>
              <a:ext cx="1735809" cy="640080"/>
            </a:xfrm>
            <a:prstGeom prst="rect">
              <a:avLst/>
            </a:prstGeom>
          </p:spPr>
        </p:pic>
        <p:sp>
          <p:nvSpPr>
            <p:cNvPr id="14" name="Oval 13"/>
            <p:cNvSpPr/>
            <p:nvPr userDrawn="1"/>
          </p:nvSpPr>
          <p:spPr>
            <a:xfrm>
              <a:off x="3403102" y="1634263"/>
              <a:ext cx="2258568" cy="2368296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0" b="5701"/>
          <a:stretch/>
        </p:blipFill>
        <p:spPr>
          <a:xfrm>
            <a:off x="0" y="5781745"/>
            <a:ext cx="9144000" cy="1062530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79865" y="6092499"/>
            <a:ext cx="822960" cy="365125"/>
          </a:xfrm>
        </p:spPr>
        <p:txBody>
          <a:bodyPr/>
          <a:lstStyle>
            <a:lvl1pPr algn="ctr">
              <a:defRPr sz="12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29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_InFRM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94195" y="1379835"/>
            <a:ext cx="4228716" cy="3718855"/>
            <a:chOff x="1634678" y="1000360"/>
            <a:chExt cx="5632330" cy="4953233"/>
          </a:xfrm>
        </p:grpSpPr>
        <p:sp>
          <p:nvSpPr>
            <p:cNvPr id="11" name="Oval 10"/>
            <p:cNvSpPr/>
            <p:nvPr userDrawn="1"/>
          </p:nvSpPr>
          <p:spPr>
            <a:xfrm>
              <a:off x="2347723" y="1325879"/>
              <a:ext cx="4206240" cy="420624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634678" y="2861977"/>
              <a:ext cx="1475092" cy="1115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3348991" y="5110644"/>
              <a:ext cx="2203704" cy="842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" t="5824" r="7210" b="3226"/>
            <a:stretch/>
          </p:blipFill>
          <p:spPr>
            <a:xfrm>
              <a:off x="3281784" y="2138785"/>
              <a:ext cx="2504535" cy="2656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8" t="14863" r="6363" b="16274"/>
            <a:stretch/>
          </p:blipFill>
          <p:spPr>
            <a:xfrm>
              <a:off x="3350366" y="1000360"/>
              <a:ext cx="2200955" cy="84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728" y="2880359"/>
              <a:ext cx="1097280" cy="1097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33" b="-1"/>
            <a:stretch/>
          </p:blipFill>
          <p:spPr>
            <a:xfrm>
              <a:off x="1839780" y="2995575"/>
              <a:ext cx="1082040" cy="8668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939" y="5149574"/>
              <a:ext cx="1735809" cy="640080"/>
            </a:xfrm>
            <a:prstGeom prst="rect">
              <a:avLst/>
            </a:prstGeom>
          </p:spPr>
        </p:pic>
        <p:sp>
          <p:nvSpPr>
            <p:cNvPr id="14" name="Oval 13"/>
            <p:cNvSpPr/>
            <p:nvPr userDrawn="1"/>
          </p:nvSpPr>
          <p:spPr>
            <a:xfrm>
              <a:off x="3394938" y="2253317"/>
              <a:ext cx="2258568" cy="2368296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0" b="5701"/>
          <a:stretch/>
        </p:blipFill>
        <p:spPr>
          <a:xfrm>
            <a:off x="0" y="5781745"/>
            <a:ext cx="9144000" cy="10625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79865" y="6092499"/>
            <a:ext cx="822960" cy="365125"/>
          </a:xfrm>
        </p:spPr>
        <p:txBody>
          <a:bodyPr/>
          <a:lstStyle>
            <a:lvl1pPr algn="ctr">
              <a:defRPr sz="12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15049" y="1198163"/>
            <a:ext cx="4231176" cy="1154112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>
              <a:defRPr lang="en-US" sz="3600" b="0">
                <a:solidFill>
                  <a:schemeClr val="accent1"/>
                </a:solidFill>
                <a:latin typeface="Franklin Gothic Demi Cond" panose="020B0706030402020204" pitchFamily="34" charset="0"/>
              </a:defRPr>
            </a:lvl1pPr>
          </a:lstStyle>
          <a:p>
            <a:pPr lvl="0" fontAlgn="base">
              <a:lnSpc>
                <a:spcPct val="80000"/>
              </a:lnSpc>
              <a:spcAft>
                <a:spcPct val="0"/>
              </a:spcAft>
            </a:pPr>
            <a:r>
              <a:rPr lang="en-US" dirty="0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15049" y="2523725"/>
            <a:ext cx="4231176" cy="2799341"/>
          </a:xfrm>
        </p:spPr>
        <p:txBody>
          <a:bodyPr/>
          <a:lstStyle>
            <a:lvl1pPr marL="0" indent="0">
              <a:buFontTx/>
              <a:buNone/>
              <a:defRPr>
                <a:latin typeface="Franklin Gothic Medium Cond" panose="020B06060304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64574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0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IWRS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73" y="5669279"/>
            <a:ext cx="1131867" cy="118872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72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InF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FRM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99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76963"/>
            <a:ext cx="222885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565" y="1607520"/>
            <a:ext cx="8137235" cy="205801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93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Right_IWR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15" y="5669279"/>
            <a:ext cx="1131867" cy="118872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30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F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25" y="5910825"/>
            <a:ext cx="1896359" cy="914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37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US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82" y="6104375"/>
            <a:ext cx="1371599" cy="5029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93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US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5" y="6031370"/>
            <a:ext cx="721360" cy="5486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93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N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53" y="5904589"/>
            <a:ext cx="805262" cy="80526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6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NO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15" y="5857640"/>
            <a:ext cx="805262" cy="8229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2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76963"/>
            <a:ext cx="222885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565" y="1607520"/>
            <a:ext cx="8137235" cy="2058018"/>
          </a:xfrm>
        </p:spPr>
        <p:txBody>
          <a:bodyPr/>
          <a:lstStyle>
            <a:lvl1pPr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230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72" y="6050992"/>
            <a:ext cx="885788" cy="51245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3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S_InF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70" y="5800795"/>
            <a:ext cx="847492" cy="914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8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S_InF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20" y="5869525"/>
            <a:ext cx="822960" cy="8229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36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_InF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40" y="5993448"/>
            <a:ext cx="548640" cy="5486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Righ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35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_InF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038" y="6031370"/>
            <a:ext cx="1043607" cy="6400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76963"/>
            <a:ext cx="222885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565" y="1607520"/>
            <a:ext cx="8137235" cy="205801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3593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Tex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70" y="5760720"/>
            <a:ext cx="1097280" cy="10972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25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Oklah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80" y="5664389"/>
            <a:ext cx="1280160" cy="128016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75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Louisi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0" y="5781745"/>
            <a:ext cx="1005840" cy="10058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78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Arkan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5" y="5982998"/>
            <a:ext cx="685800" cy="685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5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_NewMex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60" y="5887747"/>
            <a:ext cx="914400" cy="914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4705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61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5730"/>
            <a:ext cx="3963010" cy="4477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55730"/>
            <a:ext cx="4114800" cy="4477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88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434306"/>
            <a:ext cx="3963009" cy="82391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258218"/>
            <a:ext cx="3963009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894" y="1434306"/>
            <a:ext cx="4038905" cy="82391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894" y="2258218"/>
            <a:ext cx="4038905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541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88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4C2E1-8774-423F-9F0F-63C8E33C06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FRMRight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 Trans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76963"/>
            <a:ext cx="222885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565" y="1607520"/>
            <a:ext cx="8137235" cy="205801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787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 Trans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76963"/>
            <a:ext cx="222885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565" y="1607520"/>
            <a:ext cx="8137235" cy="2058018"/>
          </a:xfrm>
        </p:spPr>
        <p:txBody>
          <a:bodyPr/>
          <a:lstStyle>
            <a:lvl1pPr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7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 Trans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76963"/>
            <a:ext cx="222885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9565" y="1607520"/>
            <a:ext cx="8137235" cy="205801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52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FRM Right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55730"/>
            <a:ext cx="3963010" cy="4477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55730"/>
            <a:ext cx="4114800" cy="4477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6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M Right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434306"/>
            <a:ext cx="3963009" cy="82391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258218"/>
            <a:ext cx="3963009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894" y="1434306"/>
            <a:ext cx="4038905" cy="823912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894" y="2258218"/>
            <a:ext cx="4038905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541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6857999"/>
          </a:xfrm>
          <a:prstGeom prst="rect">
            <a:avLst/>
          </a:prstGeom>
        </p:spPr>
      </p:pic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6038"/>
            <a:ext cx="8229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43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14754" y="6035441"/>
            <a:ext cx="3194715" cy="60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08" y="6110421"/>
            <a:ext cx="1342717" cy="45720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7152430" y="6035441"/>
            <a:ext cx="0" cy="6071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8" r:id="rId6"/>
    <p:sldLayoutId id="2147483784" r:id="rId7"/>
    <p:sldLayoutId id="2147483790" r:id="rId8"/>
    <p:sldLayoutId id="2147483791" r:id="rId9"/>
  </p:sldLayoutIdLst>
  <p:hf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9pPr>
    </p:titleStyle>
    <p:bodyStyle>
      <a:lvl1pPr marL="231775" indent="-231775" algn="l" rtl="0" eaLnBrk="1" fontAlgn="base" hangingPunct="1">
        <a:spcBef>
          <a:spcPct val="35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631825" indent="-285750" algn="l" rtl="0" eaLnBrk="1" fontAlgn="base" hangingPunct="1">
        <a:spcBef>
          <a:spcPct val="25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914400" indent="-231775" algn="l" rtl="0" eaLnBrk="1" fontAlgn="base" hangingPunct="1">
        <a:spcBef>
          <a:spcPct val="25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260475" indent="-230188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544638" indent="-168275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0018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4590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9162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3734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5D11-021D-48D5-ABFA-61591BD700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0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64" r:id="rId2"/>
    <p:sldLayoutId id="2147483762" r:id="rId3"/>
    <p:sldLayoutId id="2147483763" r:id="rId4"/>
    <p:sldLayoutId id="214748376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6857999"/>
          </a:xfrm>
          <a:prstGeom prst="rect">
            <a:avLst/>
          </a:prstGeom>
        </p:spPr>
      </p:pic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6038"/>
            <a:ext cx="8229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63040"/>
            <a:ext cx="8229600" cy="443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14754" y="6035441"/>
            <a:ext cx="3194715" cy="60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30" y="6110421"/>
            <a:ext cx="1342717" cy="45720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7152430" y="6035441"/>
            <a:ext cx="0" cy="6071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3670" y="6156459"/>
            <a:ext cx="9144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+mn-lt"/>
              </a:defRPr>
            </a:lvl1pPr>
          </a:lstStyle>
          <a:p>
            <a:fld id="{EF955D11-021D-48D5-ABFA-61591BD700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3" r:id="rId2"/>
    <p:sldLayoutId id="2147483744" r:id="rId3"/>
    <p:sldLayoutId id="2147483741" r:id="rId4"/>
    <p:sldLayoutId id="2147483742" r:id="rId5"/>
    <p:sldLayoutId id="2147483745" r:id="rId6"/>
    <p:sldLayoutId id="2147483746" r:id="rId7"/>
    <p:sldLayoutId id="2147483747" r:id="rId8"/>
    <p:sldLayoutId id="2147483749" r:id="rId9"/>
    <p:sldLayoutId id="2147483748" r:id="rId10"/>
    <p:sldLayoutId id="2147483753" r:id="rId11"/>
    <p:sldLayoutId id="2147483750" r:id="rId12"/>
    <p:sldLayoutId id="2147483751" r:id="rId13"/>
    <p:sldLayoutId id="2147483766" r:id="rId14"/>
    <p:sldLayoutId id="2147483752" r:id="rId15"/>
    <p:sldLayoutId id="2147483755" r:id="rId16"/>
    <p:sldLayoutId id="2147483761" r:id="rId17"/>
    <p:sldLayoutId id="2147483756" r:id="rId18"/>
    <p:sldLayoutId id="2147483758" r:id="rId19"/>
    <p:sldLayoutId id="2147483759" r:id="rId20"/>
    <p:sldLayoutId id="2147483757" r:id="rId21"/>
    <p:sldLayoutId id="2147483760" r:id="rId22"/>
    <p:sldLayoutId id="2147483739" r:id="rId23"/>
    <p:sldLayoutId id="2147483740" r:id="rId24"/>
    <p:sldLayoutId id="2147483792" r:id="rId25"/>
  </p:sldLayoutIdLst>
  <p:hf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Joanna MT Std SemiBold" pitchFamily="18" charset="0"/>
        </a:defRPr>
      </a:lvl9pPr>
    </p:titleStyle>
    <p:bodyStyle>
      <a:lvl1pPr marL="231775" indent="-231775" algn="l" rtl="0" eaLnBrk="1" fontAlgn="base" hangingPunct="1">
        <a:spcBef>
          <a:spcPct val="35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631825" indent="-285750" algn="l" rtl="0" eaLnBrk="1" fontAlgn="base" hangingPunct="1">
        <a:spcBef>
          <a:spcPct val="25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914400" indent="-231775" algn="l" rtl="0" eaLnBrk="1" fontAlgn="base" hangingPunct="1">
        <a:spcBef>
          <a:spcPct val="25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260475" indent="-230188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544638" indent="-168275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0018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4590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9162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373438" indent="-168275" algn="l" rtl="0" eaLnBrk="1" fontAlgn="base" hangingPunct="1">
        <a:spcBef>
          <a:spcPct val="20000"/>
        </a:spcBef>
        <a:spcAft>
          <a:spcPct val="0"/>
        </a:spcAft>
        <a:buClr>
          <a:srgbClr val="C1C2C4"/>
        </a:buClr>
        <a:buSzPct val="9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jpeg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infrm.u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4.png"/><Relationship Id="rId4" Type="http://schemas.openxmlformats.org/officeDocument/2006/relationships/hyperlink" Target="https://webapps.usgs.gov/infrm/fdst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ebapps.usgs.gov/infrm/fdst/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s://webapps.usgs.gov/infrm/estBF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hyperlink" Target="https://webapps.usgs.gov/infrm/#wh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hyperlink" Target="https://webapps.usgs.gov/infrm/fdst/" TargetMode="External"/><Relationship Id="rId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InFRMed</a:t>
            </a:r>
            <a:r>
              <a:rPr lang="en-US" dirty="0"/>
              <a:t> Flood Decisions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i="1" dirty="0"/>
              <a:t>Flood Inundation Mapping Using the Flood Decision Support Toolbox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Sam Wallace</a:t>
            </a:r>
          </a:p>
          <a:p>
            <a:pPr algn="l"/>
            <a:r>
              <a:rPr lang="en-US" dirty="0"/>
              <a:t>Louisiana Emergency Management Conference</a:t>
            </a:r>
          </a:p>
          <a:p>
            <a:pPr algn="l"/>
            <a:r>
              <a:rPr lang="en-US" dirty="0"/>
              <a:t>May 8, 2024</a:t>
            </a:r>
          </a:p>
        </p:txBody>
      </p:sp>
    </p:spTree>
    <p:extLst>
      <p:ext uri="{BB962C8B-B14F-4D97-AF65-F5344CB8AC3E}">
        <p14:creationId xmlns:p14="http://schemas.microsoft.com/office/powerpoint/2010/main" val="13380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DBA12D31-B3F7-1669-2C74-1AC39B51F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350677" y="1323410"/>
            <a:ext cx="8442645" cy="46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7AA85-CF26-4050-A05C-6DA070F5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i="1" dirty="0">
              <a:solidFill>
                <a:srgbClr val="0088CC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0429-5D7F-4B7F-89D4-C52BCC024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0314D-F784-19C4-2111-4CFF41BA19DC}"/>
              </a:ext>
            </a:extLst>
          </p:cNvPr>
          <p:cNvSpPr txBox="1"/>
          <p:nvPr/>
        </p:nvSpPr>
        <p:spPr>
          <a:xfrm>
            <a:off x="1475944" y="5534590"/>
            <a:ext cx="619210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Over 11 inches of rainfall fell on the headwaters of the Guadalupe River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2853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5D84D8B-7054-8E6A-8FC8-B2FCF39B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75" y="1316549"/>
            <a:ext cx="3986878" cy="476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634C501-3DE7-F0CF-B092-BCD732DD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03940"/>
            <a:ext cx="4290254" cy="555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7AA85-CF26-4050-A05C-6DA070F5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i="1" dirty="0">
              <a:solidFill>
                <a:srgbClr val="0088CC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0429-5D7F-4B7F-89D4-C52BCC024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0314D-F784-19C4-2111-4CFF41BA19DC}"/>
              </a:ext>
            </a:extLst>
          </p:cNvPr>
          <p:cNvSpPr txBox="1"/>
          <p:nvPr/>
        </p:nvSpPr>
        <p:spPr>
          <a:xfrm>
            <a:off x="2600560" y="4946900"/>
            <a:ext cx="47018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Texts and descriptive warnings from the National Weather Service described flood potential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43540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DBBD4473-1222-3BBA-E602-62BF6448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90" y="1303940"/>
            <a:ext cx="6096002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7AA85-CF26-4050-A05C-6DA070F5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i="1" dirty="0">
              <a:solidFill>
                <a:srgbClr val="0088CC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0429-5D7F-4B7F-89D4-C52BCC024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0314D-F784-19C4-2111-4CFF41BA19DC}"/>
              </a:ext>
            </a:extLst>
          </p:cNvPr>
          <p:cNvSpPr txBox="1"/>
          <p:nvPr/>
        </p:nvSpPr>
        <p:spPr>
          <a:xfrm>
            <a:off x="2371045" y="3960265"/>
            <a:ext cx="516086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Despite warnings, children were evacuated from camp in an attempt to beat the floodwaters to avoid being stranded.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15031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BA8BE-EE32-918E-F00F-4603774F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8D3CC-19E8-A95B-2586-E01FF6FB6B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 in hindsight:</a:t>
            </a:r>
          </a:p>
          <a:p>
            <a:r>
              <a:rPr lang="en-US" dirty="0"/>
              <a:t>Why was the decision to evacuate made despite the warnings against doing so?</a:t>
            </a:r>
          </a:p>
          <a:p>
            <a:r>
              <a:rPr lang="en-US" dirty="0"/>
              <a:t>How could flood inundation maps be used to better inform the situation?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0ED24-BA03-22DA-01A4-F46118439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13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9B6B-BBED-4C71-5500-B6A701F9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6BF6A-093A-3B73-25E1-5C2D04507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756C2-6051-BE72-B12F-308E6B38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90" y="3915219"/>
            <a:ext cx="3491170" cy="2201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42BB7-1D64-B492-CDB0-C438073C9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840" y="3851834"/>
            <a:ext cx="3171236" cy="2247422"/>
          </a:xfrm>
          <a:prstGeom prst="rect">
            <a:avLst/>
          </a:prstGeom>
        </p:spPr>
      </p:pic>
      <p:pic>
        <p:nvPicPr>
          <p:cNvPr id="7" name="Content Placeholder 17" descr="Graphical user interface&#10;&#10;Description automatically generated">
            <a:extLst>
              <a:ext uri="{FF2B5EF4-FFF2-40B4-BE49-F238E27FC236}">
                <a16:creationId xmlns:a16="http://schemas.microsoft.com/office/drawing/2014/main" id="{050674F3-3615-CC14-96AE-4E17594EA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6" t="762" r="22852" b="10077"/>
          <a:stretch/>
        </p:blipFill>
        <p:spPr>
          <a:xfrm>
            <a:off x="6621165" y="1331915"/>
            <a:ext cx="2423575" cy="3008140"/>
          </a:xfrm>
        </p:spPr>
      </p:pic>
      <p:pic>
        <p:nvPicPr>
          <p:cNvPr id="8" name="Picture 2" descr="Celebrate National Weatherperson's Day - February 5th">
            <a:extLst>
              <a:ext uri="{FF2B5EF4-FFF2-40B4-BE49-F238E27FC236}">
                <a16:creationId xmlns:a16="http://schemas.microsoft.com/office/drawing/2014/main" id="{6621053F-D797-EBE1-CF51-F9F09D71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1" y="1265216"/>
            <a:ext cx="1561497" cy="15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938C22-207F-AA3E-2378-63B2EF043BC3}"/>
              </a:ext>
            </a:extLst>
          </p:cNvPr>
          <p:cNvSpPr/>
          <p:nvPr/>
        </p:nvSpPr>
        <p:spPr>
          <a:xfrm>
            <a:off x="-624635" y="2679844"/>
            <a:ext cx="317123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FORECAST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0750E4-4936-1C86-CE15-A1F6E91AB85F}"/>
              </a:ext>
            </a:extLst>
          </p:cNvPr>
          <p:cNvSpPr/>
          <p:nvPr/>
        </p:nvSpPr>
        <p:spPr>
          <a:xfrm>
            <a:off x="2654033" y="2309634"/>
            <a:ext cx="3069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NATIONAL WATER MODEL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A6BBEB7-1EDE-51C7-065A-291096CD4563}"/>
              </a:ext>
            </a:extLst>
          </p:cNvPr>
          <p:cNvSpPr/>
          <p:nvPr/>
        </p:nvSpPr>
        <p:spPr>
          <a:xfrm>
            <a:off x="1915675" y="2373018"/>
            <a:ext cx="531265" cy="2211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4B1A5FA-2FC1-131B-24A7-1F1718C3D91D}"/>
              </a:ext>
            </a:extLst>
          </p:cNvPr>
          <p:cNvSpPr/>
          <p:nvPr/>
        </p:nvSpPr>
        <p:spPr>
          <a:xfrm>
            <a:off x="5774622" y="2373018"/>
            <a:ext cx="531265" cy="2211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37B88BC-B633-E3A1-405F-BDFC437D68AC}"/>
              </a:ext>
            </a:extLst>
          </p:cNvPr>
          <p:cNvSpPr/>
          <p:nvPr/>
        </p:nvSpPr>
        <p:spPr>
          <a:xfrm rot="7500442">
            <a:off x="2874769" y="3092983"/>
            <a:ext cx="989010" cy="2211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7D5BD13-CAA8-B8CE-9969-92A1D0B49443}"/>
              </a:ext>
            </a:extLst>
          </p:cNvPr>
          <p:cNvSpPr/>
          <p:nvPr/>
        </p:nvSpPr>
        <p:spPr>
          <a:xfrm rot="3098844">
            <a:off x="4414730" y="3061934"/>
            <a:ext cx="1016526" cy="2211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7" descr="Graphical user interface&#10;&#10;Description automatically generated">
            <a:extLst>
              <a:ext uri="{FF2B5EF4-FFF2-40B4-BE49-F238E27FC236}">
                <a16:creationId xmlns:a16="http://schemas.microsoft.com/office/drawing/2014/main" id="{2F2EF363-F992-16DB-DF96-E149265AC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6" t="762" r="22852" b="10077"/>
          <a:stretch/>
        </p:blipFill>
        <p:spPr>
          <a:xfrm>
            <a:off x="6366247" y="1589876"/>
            <a:ext cx="2582368" cy="32052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EAC457-8954-3992-BA56-91B5C74DD191}"/>
              </a:ext>
            </a:extLst>
          </p:cNvPr>
          <p:cNvSpPr/>
          <p:nvPr/>
        </p:nvSpPr>
        <p:spPr>
          <a:xfrm>
            <a:off x="3624717" y="3506721"/>
            <a:ext cx="31712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Warnings and Statements</a:t>
            </a:r>
            <a:endParaRPr lang="en-US" sz="1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749FE-D77E-2F2E-D1F5-9DBA7DBD899F}"/>
              </a:ext>
            </a:extLst>
          </p:cNvPr>
          <p:cNvSpPr/>
          <p:nvPr/>
        </p:nvSpPr>
        <p:spPr>
          <a:xfrm>
            <a:off x="195347" y="3526045"/>
            <a:ext cx="332924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Forecasted Max Flood Extents</a:t>
            </a:r>
            <a:endParaRPr lang="en-US" sz="1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AF98B3-0AA5-68D7-56C9-A8A28573DBA4}"/>
              </a:ext>
            </a:extLst>
          </p:cNvPr>
          <p:cNvSpPr/>
          <p:nvPr/>
        </p:nvSpPr>
        <p:spPr>
          <a:xfrm>
            <a:off x="5972765" y="1200150"/>
            <a:ext cx="31712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Stage Forecasts</a:t>
            </a:r>
            <a:endParaRPr lang="en-US" sz="1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009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02AAEC-5CAE-755A-2C0B-FD89D1C9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2" y="1379835"/>
            <a:ext cx="9146439" cy="4301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5928D9-04BF-5D16-38C2-D05521E5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C6388-2D57-DBE0-FB1F-72C5BB511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A1DEB-88DF-F461-FA28-6AB00CD9B8DF}"/>
              </a:ext>
            </a:extLst>
          </p:cNvPr>
          <p:cNvSpPr/>
          <p:nvPr/>
        </p:nvSpPr>
        <p:spPr>
          <a:xfrm>
            <a:off x="1" y="1379835"/>
            <a:ext cx="9172020" cy="430166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47000">
                <a:schemeClr val="bg1">
                  <a:alpha val="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F99AC6-E88D-1759-4F8B-5AA7A925F2A7}"/>
              </a:ext>
            </a:extLst>
          </p:cNvPr>
          <p:cNvGrpSpPr/>
          <p:nvPr/>
        </p:nvGrpSpPr>
        <p:grpSpPr>
          <a:xfrm>
            <a:off x="94195" y="1911100"/>
            <a:ext cx="4781385" cy="2504535"/>
            <a:chOff x="2310130" y="2298383"/>
            <a:chExt cx="4523740" cy="2261235"/>
          </a:xfrm>
          <a:solidFill>
            <a:schemeClr val="bg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4AD7D8-6B37-D19D-4047-BED2738D975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92"/>
            <a:stretch/>
          </p:blipFill>
          <p:spPr bwMode="auto">
            <a:xfrm>
              <a:off x="4725035" y="3571558"/>
              <a:ext cx="930910" cy="988060"/>
            </a:xfrm>
            <a:prstGeom prst="rect">
              <a:avLst/>
            </a:prstGeom>
            <a:grpFill/>
            <a:ln w="38100" cap="flat" cmpd="sng" algn="ctr">
              <a:solidFill>
                <a:srgbClr val="00365E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238404-987F-18C1-1EA0-6AC321138F4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9430" y="3218498"/>
              <a:ext cx="911860" cy="922655"/>
            </a:xfrm>
            <a:prstGeom prst="rect">
              <a:avLst/>
            </a:prstGeom>
            <a:grpFill/>
            <a:ln w="38100">
              <a:solidFill>
                <a:schemeClr val="tx2">
                  <a:lumMod val="25000"/>
                  <a:lumOff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E5F1FC-9CAA-0FA6-2765-10AA4DBFFD8E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130" y="2302828"/>
              <a:ext cx="2169795" cy="1993265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C56469-45A0-F78A-5C84-01CACD4D522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960" y="2298383"/>
              <a:ext cx="930910" cy="967105"/>
            </a:xfrm>
            <a:prstGeom prst="rect">
              <a:avLst/>
            </a:prstGeom>
            <a:grpFill/>
            <a:ln w="38100">
              <a:solidFill>
                <a:schemeClr val="tx2">
                  <a:lumMod val="25000"/>
                  <a:lumOff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459F53D-E856-F4FE-073B-61176C1FDB34}"/>
                </a:ext>
              </a:extLst>
            </p:cNvPr>
            <p:cNvCxnSpPr/>
            <p:nvPr/>
          </p:nvCxnSpPr>
          <p:spPr>
            <a:xfrm>
              <a:off x="3691255" y="3217228"/>
              <a:ext cx="1194435" cy="690245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6F74B40-AE8A-06C1-052C-CAA282995D1D}"/>
                </a:ext>
              </a:extLst>
            </p:cNvPr>
            <p:cNvCxnSpPr/>
            <p:nvPr/>
          </p:nvCxnSpPr>
          <p:spPr>
            <a:xfrm>
              <a:off x="3738880" y="2941003"/>
              <a:ext cx="2022475" cy="492760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F90B9E9-7CF6-7A4E-E403-B9487633A99A}"/>
                </a:ext>
              </a:extLst>
            </p:cNvPr>
            <p:cNvCxnSpPr/>
            <p:nvPr/>
          </p:nvCxnSpPr>
          <p:spPr>
            <a:xfrm flipV="1">
              <a:off x="3948430" y="2589848"/>
              <a:ext cx="2042795" cy="93980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12586A5-C2ED-8BB9-5880-5F005D65A8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5907"/>
          <a:stretch/>
        </p:blipFill>
        <p:spPr>
          <a:xfrm>
            <a:off x="5125661" y="2847413"/>
            <a:ext cx="2833701" cy="15692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805360-149C-5B02-BB36-42DAB0FAB7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912"/>
          <a:stretch/>
        </p:blipFill>
        <p:spPr>
          <a:xfrm>
            <a:off x="2692165" y="4592576"/>
            <a:ext cx="2709856" cy="1943011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6227DC-8132-0FB6-47C4-7A69D5BC7C2F}"/>
              </a:ext>
            </a:extLst>
          </p:cNvPr>
          <p:cNvSpPr txBox="1"/>
          <p:nvPr/>
        </p:nvSpPr>
        <p:spPr>
          <a:xfrm>
            <a:off x="99231" y="4254712"/>
            <a:ext cx="228833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Stage forecasts inform flood map selection</a:t>
            </a:r>
            <a:endParaRPr lang="en-US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7B18B-F375-813C-1396-19262C8F30F7}"/>
              </a:ext>
            </a:extLst>
          </p:cNvPr>
          <p:cNvSpPr txBox="1"/>
          <p:nvPr/>
        </p:nvSpPr>
        <p:spPr>
          <a:xfrm>
            <a:off x="5482740" y="4582139"/>
            <a:ext cx="228833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Inundation depths and extents shown along with building damages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694796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47E9-290E-1A19-8445-B4C0088C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600" i="1" dirty="0">
                <a:solidFill>
                  <a:srgbClr val="0088CC"/>
                </a:solidFill>
              </a:rPr>
              <a:t>Revisiting the 1987 Guadalupe River Flood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79005-4E69-3CEA-6DB2-26E68CB25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ACB21-F694-CA30-B2DD-1D9E96760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41"/>
            <a:ext cx="9144000" cy="4168518"/>
          </a:xfrm>
          <a:prstGeom prst="rect">
            <a:avLst/>
          </a:prstGeom>
        </p:spPr>
      </p:pic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2F9ABE6B-75B6-7214-A5E1-31F756FC9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20210" y="3724345"/>
            <a:ext cx="758950" cy="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27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B9FAF-19C8-AEE7-83F5-3D797192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378"/>
            <a:ext cx="9144000" cy="4177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447E9-290E-1A19-8445-B4C0088C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600" i="1" dirty="0">
                <a:solidFill>
                  <a:srgbClr val="0088CC"/>
                </a:solidFill>
              </a:rPr>
              <a:t>Revisiting the 1987 Guadalupe River Flood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79005-4E69-3CEA-6DB2-26E68CB25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692C8C-B4BF-5821-3C33-630FBF08AE9C}"/>
              </a:ext>
            </a:extLst>
          </p:cNvPr>
          <p:cNvSpPr/>
          <p:nvPr/>
        </p:nvSpPr>
        <p:spPr>
          <a:xfrm>
            <a:off x="7228326" y="3049525"/>
            <a:ext cx="910740" cy="303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2F9ABE6B-75B6-7214-A5E1-31F756FC9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82718" y="3049524"/>
            <a:ext cx="758950" cy="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1F7144-0F5F-C3D2-E8B0-7A846EEF62F6}"/>
              </a:ext>
            </a:extLst>
          </p:cNvPr>
          <p:cNvGrpSpPr/>
          <p:nvPr/>
        </p:nvGrpSpPr>
        <p:grpSpPr>
          <a:xfrm>
            <a:off x="0" y="2983675"/>
            <a:ext cx="6545270" cy="3119665"/>
            <a:chOff x="0" y="2849944"/>
            <a:chExt cx="6545270" cy="3119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9D9261-6A6A-DE0D-9B22-77C460306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849944"/>
              <a:ext cx="6545270" cy="31196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9F50DAE-7C90-D480-FC63-3E61297105E2}"/>
                </a:ext>
              </a:extLst>
            </p:cNvPr>
            <p:cNvSpPr/>
            <p:nvPr/>
          </p:nvSpPr>
          <p:spPr>
            <a:xfrm>
              <a:off x="3433575" y="4187949"/>
              <a:ext cx="2989006" cy="659255"/>
            </a:xfrm>
            <a:custGeom>
              <a:avLst/>
              <a:gdLst>
                <a:gd name="connsiteX0" fmla="*/ 0 w 2989006"/>
                <a:gd name="connsiteY0" fmla="*/ 1190520 h 1190520"/>
                <a:gd name="connsiteX1" fmla="*/ 845574 w 2989006"/>
                <a:gd name="connsiteY1" fmla="*/ 30313 h 1190520"/>
                <a:gd name="connsiteX2" fmla="*/ 2989006 w 2989006"/>
                <a:gd name="connsiteY2" fmla="*/ 453100 h 119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9006" h="1190520">
                  <a:moveTo>
                    <a:pt x="0" y="1190520"/>
                  </a:moveTo>
                  <a:cubicBezTo>
                    <a:pt x="173703" y="671868"/>
                    <a:pt x="347406" y="153216"/>
                    <a:pt x="845574" y="30313"/>
                  </a:cubicBezTo>
                  <a:cubicBezTo>
                    <a:pt x="1343742" y="-92590"/>
                    <a:pt x="2166374" y="180255"/>
                    <a:pt x="2989006" y="453100"/>
                  </a:cubicBezTo>
                </a:path>
              </a:pathLst>
            </a:custGeom>
            <a:noFill/>
            <a:ln>
              <a:solidFill>
                <a:srgbClr val="06A69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253306-C389-44C2-A93B-5696C9AE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568D4-AD61-48AE-A689-C1A030D4E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C51960E-FCC2-488C-B0A7-04CFE9D9DDD5}"/>
              </a:ext>
            </a:extLst>
          </p:cNvPr>
          <p:cNvSpPr/>
          <p:nvPr/>
        </p:nvSpPr>
        <p:spPr>
          <a:xfrm>
            <a:off x="4468035" y="4197090"/>
            <a:ext cx="207930" cy="22768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2743F-FFDE-B7D3-FEAF-1A4C105F1989}"/>
              </a:ext>
            </a:extLst>
          </p:cNvPr>
          <p:cNvSpPr txBox="1"/>
          <p:nvPr/>
        </p:nvSpPr>
        <p:spPr>
          <a:xfrm>
            <a:off x="1073004" y="1652736"/>
            <a:ext cx="4033922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FDST quickly shows the extent and depth of floodwaters associated with the maximum forecasted stage at the Comfort gage.</a:t>
            </a:r>
            <a:endParaRPr lang="en-US" baseline="30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E1CE7F-0063-156A-2484-950E7C117902}"/>
              </a:ext>
            </a:extLst>
          </p:cNvPr>
          <p:cNvSpPr/>
          <p:nvPr/>
        </p:nvSpPr>
        <p:spPr>
          <a:xfrm>
            <a:off x="6646226" y="3996326"/>
            <a:ext cx="24977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Major flooding at 31.5 feet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15FDDE-797B-EB47-A4E9-D3CA340310A3}"/>
              </a:ext>
            </a:extLst>
          </p:cNvPr>
          <p:cNvCxnSpPr>
            <a:cxnSpLocks/>
          </p:cNvCxnSpPr>
          <p:nvPr/>
        </p:nvCxnSpPr>
        <p:spPr>
          <a:xfrm>
            <a:off x="4875580" y="4339740"/>
            <a:ext cx="1973270" cy="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7D3135-ECF2-1CD8-CA0E-37AC9551C69A}"/>
              </a:ext>
            </a:extLst>
          </p:cNvPr>
          <p:cNvCxnSpPr>
            <a:cxnSpLocks/>
          </p:cNvCxnSpPr>
          <p:nvPr/>
        </p:nvCxnSpPr>
        <p:spPr>
          <a:xfrm flipV="1">
            <a:off x="7683695" y="3365462"/>
            <a:ext cx="0" cy="630864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CBEE7-AA37-3532-62B3-9157825DF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690" y="1271649"/>
            <a:ext cx="2763455" cy="20938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62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1F7144-0F5F-C3D2-E8B0-7A846EEF62F6}"/>
              </a:ext>
            </a:extLst>
          </p:cNvPr>
          <p:cNvGrpSpPr/>
          <p:nvPr/>
        </p:nvGrpSpPr>
        <p:grpSpPr>
          <a:xfrm>
            <a:off x="0" y="2983675"/>
            <a:ext cx="6545270" cy="3119665"/>
            <a:chOff x="0" y="2849944"/>
            <a:chExt cx="6545270" cy="3119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9D9261-6A6A-DE0D-9B22-77C460306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849944"/>
              <a:ext cx="6545270" cy="31196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9F50DAE-7C90-D480-FC63-3E61297105E2}"/>
                </a:ext>
              </a:extLst>
            </p:cNvPr>
            <p:cNvSpPr/>
            <p:nvPr/>
          </p:nvSpPr>
          <p:spPr>
            <a:xfrm>
              <a:off x="3433575" y="4187949"/>
              <a:ext cx="2989006" cy="659255"/>
            </a:xfrm>
            <a:custGeom>
              <a:avLst/>
              <a:gdLst>
                <a:gd name="connsiteX0" fmla="*/ 0 w 2989006"/>
                <a:gd name="connsiteY0" fmla="*/ 1190520 h 1190520"/>
                <a:gd name="connsiteX1" fmla="*/ 845574 w 2989006"/>
                <a:gd name="connsiteY1" fmla="*/ 30313 h 1190520"/>
                <a:gd name="connsiteX2" fmla="*/ 2989006 w 2989006"/>
                <a:gd name="connsiteY2" fmla="*/ 453100 h 119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9006" h="1190520">
                  <a:moveTo>
                    <a:pt x="0" y="1190520"/>
                  </a:moveTo>
                  <a:cubicBezTo>
                    <a:pt x="173703" y="671868"/>
                    <a:pt x="347406" y="153216"/>
                    <a:pt x="845574" y="30313"/>
                  </a:cubicBezTo>
                  <a:cubicBezTo>
                    <a:pt x="1343742" y="-92590"/>
                    <a:pt x="2166374" y="180255"/>
                    <a:pt x="2989006" y="453100"/>
                  </a:cubicBezTo>
                </a:path>
              </a:pathLst>
            </a:custGeom>
            <a:noFill/>
            <a:ln>
              <a:solidFill>
                <a:srgbClr val="06A69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253306-C389-44C2-A93B-5696C9AE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568D4-AD61-48AE-A689-C1A030D4E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C51960E-FCC2-488C-B0A7-04CFE9D9DDD5}"/>
              </a:ext>
            </a:extLst>
          </p:cNvPr>
          <p:cNvSpPr/>
          <p:nvPr/>
        </p:nvSpPr>
        <p:spPr>
          <a:xfrm>
            <a:off x="3756910" y="4364052"/>
            <a:ext cx="207930" cy="22768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9C0F8-AFC2-6F57-7193-150B7A25A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36" y="1359270"/>
            <a:ext cx="2989007" cy="20061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2743F-FFDE-B7D3-FEAF-1A4C105F1989}"/>
              </a:ext>
            </a:extLst>
          </p:cNvPr>
          <p:cNvSpPr txBox="1"/>
          <p:nvPr/>
        </p:nvSpPr>
        <p:spPr>
          <a:xfrm>
            <a:off x="1073004" y="1652736"/>
            <a:ext cx="4033922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FDST shows not just the peak of the floodwaters, but each half foot interval in the rising and falling flood.</a:t>
            </a:r>
            <a:endParaRPr lang="en-US" baseline="30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E1CE7F-0063-156A-2484-950E7C117902}"/>
              </a:ext>
            </a:extLst>
          </p:cNvPr>
          <p:cNvSpPr/>
          <p:nvPr/>
        </p:nvSpPr>
        <p:spPr>
          <a:xfrm>
            <a:off x="6646226" y="3996326"/>
            <a:ext cx="24977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Road appears flooded at 22 feet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15FDDE-797B-EB47-A4E9-D3CA340310A3}"/>
              </a:ext>
            </a:extLst>
          </p:cNvPr>
          <p:cNvCxnSpPr>
            <a:cxnSpLocks/>
          </p:cNvCxnSpPr>
          <p:nvPr/>
        </p:nvCxnSpPr>
        <p:spPr>
          <a:xfrm>
            <a:off x="4192525" y="4477894"/>
            <a:ext cx="2656325" cy="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7D3135-ECF2-1CD8-CA0E-37AC9551C69A}"/>
              </a:ext>
            </a:extLst>
          </p:cNvPr>
          <p:cNvCxnSpPr>
            <a:cxnSpLocks/>
          </p:cNvCxnSpPr>
          <p:nvPr/>
        </p:nvCxnSpPr>
        <p:spPr>
          <a:xfrm flipV="1">
            <a:off x="7683695" y="3365462"/>
            <a:ext cx="0" cy="630864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06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Interagency Flood Risk Management (InFRM) Team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FEMA Region 6 – Sponsor</a:t>
            </a:r>
          </a:p>
          <a:p>
            <a:endParaRPr lang="en-US" sz="800" dirty="0"/>
          </a:p>
          <a:p>
            <a:r>
              <a:rPr lang="en-US" sz="2400" dirty="0"/>
              <a:t>U.S. Army Corps of Engineers (USACE)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400" dirty="0"/>
              <a:t>National Weather Service (NWS)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400" dirty="0"/>
              <a:t>U.S. Geological Survey (USGS)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02CB2-C23F-CE25-B650-3D90ACBA2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050" name="Picture 2" descr="https://webapps.usgs.gov/infrm/img/logos.png">
            <a:extLst>
              <a:ext uri="{FF2B5EF4-FFF2-40B4-BE49-F238E27FC236}">
                <a16:creationId xmlns:a16="http://schemas.microsoft.com/office/drawing/2014/main" id="{1C15CE70-534E-4E57-A55C-D53A46935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25" y="2290575"/>
            <a:ext cx="3341471" cy="29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229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F302-A5CB-35B3-3F30-28ACC117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2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B0302-7CB7-E117-7325-6B90F2F31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Questions:</a:t>
            </a:r>
          </a:p>
          <a:p>
            <a:r>
              <a:rPr lang="en-US" dirty="0"/>
              <a:t>How widespread would floodwaters be in the event of a storm similar in magnitude to Hurricane Harvey?</a:t>
            </a:r>
          </a:p>
          <a:p>
            <a:endParaRPr lang="en-US" dirty="0"/>
          </a:p>
          <a:p>
            <a:r>
              <a:rPr lang="en-US" dirty="0"/>
              <a:t>Which buildings might be damaged by floodwaters, and at what financial cost to the community?</a:t>
            </a:r>
          </a:p>
          <a:p>
            <a:endParaRPr lang="en-US" dirty="0"/>
          </a:p>
          <a:p>
            <a:r>
              <a:rPr lang="en-US" dirty="0"/>
              <a:t>Who will need to be evacuated, and what infrastructure could be affected by floodwaters?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82EA-850C-0795-FBA2-BE5700FE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0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BD227-E181-F68C-BE5C-725BCC8E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530"/>
            <a:ext cx="9144000" cy="4168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23BA25-222C-5C27-3AFB-6AA8157A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6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06E02-F7A8-10AF-6939-93D701747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04C5A-442D-663C-CDF7-ED131A32D81E}"/>
              </a:ext>
            </a:extLst>
          </p:cNvPr>
          <p:cNvSpPr txBox="1"/>
          <p:nvPr/>
        </p:nvSpPr>
        <p:spPr>
          <a:xfrm>
            <a:off x="1698743" y="4712042"/>
            <a:ext cx="574651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Example: </a:t>
            </a:r>
            <a:r>
              <a:rPr lang="en-US" i="1" dirty="0"/>
              <a:t>West Fork San Jacinto River near Conroe, Tex.</a:t>
            </a:r>
          </a:p>
          <a:p>
            <a:r>
              <a:rPr lang="en-US" dirty="0"/>
              <a:t>Historical peaks lists the stages of the 10 highest peaks and displays the flood map closest to each stage. </a:t>
            </a:r>
            <a:endParaRPr lang="en-US" baseline="30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6F3F65-4F91-F0C9-6017-5E4A1A1474E8}"/>
              </a:ext>
            </a:extLst>
          </p:cNvPr>
          <p:cNvSpPr/>
          <p:nvPr/>
        </p:nvSpPr>
        <p:spPr>
          <a:xfrm>
            <a:off x="8139065" y="2897735"/>
            <a:ext cx="834845" cy="303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Cursor">
            <a:extLst>
              <a:ext uri="{FF2B5EF4-FFF2-40B4-BE49-F238E27FC236}">
                <a16:creationId xmlns:a16="http://schemas.microsoft.com/office/drawing/2014/main" id="{5D1EADDD-42CB-4AB1-F48A-710DAB4BD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85050" y="2966220"/>
            <a:ext cx="758950" cy="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43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BA25-222C-5C27-3AFB-6AA8157A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6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06E02-F7A8-10AF-6939-93D701747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A8E2B-1950-9FDD-13E0-A67B1E61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201"/>
            <a:ext cx="9144000" cy="4191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04C5A-442D-663C-CDF7-ED131A32D81E}"/>
              </a:ext>
            </a:extLst>
          </p:cNvPr>
          <p:cNvSpPr txBox="1"/>
          <p:nvPr/>
        </p:nvSpPr>
        <p:spPr>
          <a:xfrm>
            <a:off x="1698743" y="4712042"/>
            <a:ext cx="574651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Example: </a:t>
            </a:r>
            <a:r>
              <a:rPr lang="en-US" i="1" dirty="0"/>
              <a:t>West Fork San Jacinto River near Conroe, Tex.</a:t>
            </a:r>
          </a:p>
          <a:p>
            <a:r>
              <a:rPr lang="en-US" dirty="0"/>
              <a:t>Historical peaks lists the stages of the 10 highest peaks and displays the flood map closest to each stage. </a:t>
            </a:r>
            <a:endParaRPr lang="en-US" baseline="30000" dirty="0"/>
          </a:p>
        </p:txBody>
      </p:sp>
      <p:pic>
        <p:nvPicPr>
          <p:cNvPr id="3" name="Graphic 2" descr="Cursor">
            <a:extLst>
              <a:ext uri="{FF2B5EF4-FFF2-40B4-BE49-F238E27FC236}">
                <a16:creationId xmlns:a16="http://schemas.microsoft.com/office/drawing/2014/main" id="{21F5FA02-873F-B8EE-C9F9-A8449F72F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62215" y="2062890"/>
            <a:ext cx="758950" cy="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74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DD46-F642-EF30-BD4F-BB9816D0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2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6E6F9-78EC-05C5-66F1-D48D806E1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C4B92-4501-3777-3E0B-664756795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768"/>
            <a:ext cx="9144000" cy="4152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0559A-5C1E-59D9-25D2-8DB18FB8D47F}"/>
              </a:ext>
            </a:extLst>
          </p:cNvPr>
          <p:cNvSpPr txBox="1"/>
          <p:nvPr/>
        </p:nvSpPr>
        <p:spPr>
          <a:xfrm>
            <a:off x="1004935" y="5092181"/>
            <a:ext cx="574651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With buildings layer on (Texas-only) we see widespread damage, with an estimated 1,368 buildings impacted at an estimated total cost of over $54 million.</a:t>
            </a:r>
            <a:endParaRPr lang="en-US" baseline="30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BC4F88-A426-4F34-062B-634164CF1101}"/>
              </a:ext>
            </a:extLst>
          </p:cNvPr>
          <p:cNvSpPr/>
          <p:nvPr/>
        </p:nvSpPr>
        <p:spPr>
          <a:xfrm>
            <a:off x="7152430" y="3277210"/>
            <a:ext cx="1897375" cy="1593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0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06FC-7911-120B-D3C3-BDD66FE3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2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CC8AE-8EA7-BD5C-37C0-13D8CB1BD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28B63-BB85-0A5D-17F1-3788E952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30" y="1455730"/>
            <a:ext cx="6705600" cy="3162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B85CBA-8741-796F-4F39-9B6952AA5FCB}"/>
              </a:ext>
            </a:extLst>
          </p:cNvPr>
          <p:cNvSpPr txBox="1"/>
          <p:nvPr/>
        </p:nvSpPr>
        <p:spPr>
          <a:xfrm>
            <a:off x="1698743" y="4712042"/>
            <a:ext cx="574651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damages report shows that the majority of structures inundated are residential.  This suggests 1) a need to evacuate a large number of people and 2) a potential need for long-term shelters for a large population.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66801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DD46-F642-EF30-BD4F-BB9816D0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2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6E6F9-78EC-05C5-66F1-D48D806E1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40502-A0CB-98B1-AA73-D293BC316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041"/>
            <a:ext cx="9144000" cy="416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0559A-5C1E-59D9-25D2-8DB18FB8D47F}"/>
              </a:ext>
            </a:extLst>
          </p:cNvPr>
          <p:cNvSpPr txBox="1"/>
          <p:nvPr/>
        </p:nvSpPr>
        <p:spPr>
          <a:xfrm>
            <a:off x="1004935" y="5092181"/>
            <a:ext cx="574651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Two fire stations and a school could be impacted by floodwaters at this stage.  </a:t>
            </a:r>
            <a:endParaRPr lang="en-US" baseline="30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D463BD-A4A0-96C6-877E-4353D8B21BB2}"/>
              </a:ext>
            </a:extLst>
          </p:cNvPr>
          <p:cNvSpPr/>
          <p:nvPr/>
        </p:nvSpPr>
        <p:spPr>
          <a:xfrm>
            <a:off x="7456010" y="1346041"/>
            <a:ext cx="607160" cy="3373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25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412AB5-C0BE-534F-6892-35FC12E5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300"/>
            <a:ext cx="9144000" cy="4159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A0DD46-F642-EF30-BD4F-BB9816D0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2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6E6F9-78EC-05C5-66F1-D48D806E1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0559A-5C1E-59D9-25D2-8DB18FB8D47F}"/>
              </a:ext>
            </a:extLst>
          </p:cNvPr>
          <p:cNvSpPr txBox="1"/>
          <p:nvPr/>
        </p:nvSpPr>
        <p:spPr>
          <a:xfrm>
            <a:off x="1004935" y="5092181"/>
            <a:ext cx="574651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One national shelter appears to be flooded and surrounded by floodwaters, necessitating the plan for another shelter for the large number of residents flooded.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68103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BCF959-60EF-4819-D0BC-AA54A1338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001"/>
            <a:ext cx="9144000" cy="4161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A0DD46-F642-EF30-BD4F-BB9816D0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</a:t>
            </a:r>
            <a:br>
              <a:rPr lang="en-US" dirty="0"/>
            </a:br>
            <a:r>
              <a:rPr lang="en-US" sz="3200" dirty="0">
                <a:solidFill>
                  <a:srgbClr val="0088CC"/>
                </a:solidFill>
              </a:rPr>
              <a:t>Preparing for another Hurricane Harvey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6E6F9-78EC-05C5-66F1-D48D806E1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0559A-5C1E-59D9-25D2-8DB18FB8D47F}"/>
              </a:ext>
            </a:extLst>
          </p:cNvPr>
          <p:cNvSpPr txBox="1"/>
          <p:nvPr/>
        </p:nvSpPr>
        <p:spPr>
          <a:xfrm>
            <a:off x="1080830" y="4663678"/>
            <a:ext cx="5746514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FDST also shows social vulnerability index (SVI) by census tract.  This tool can help identify areas within communities where flooding may have a disproportionate impact on the population.  </a:t>
            </a:r>
            <a:r>
              <a:rPr lang="en-US" b="0" i="1" dirty="0"/>
              <a:t>Do the residents need additional evacuation time due to age?  </a:t>
            </a:r>
            <a:br>
              <a:rPr lang="en-US" b="0" i="1" dirty="0"/>
            </a:br>
            <a:r>
              <a:rPr lang="en-US" b="0" i="1" dirty="0"/>
              <a:t>Will recovery take longer because of financial need?</a:t>
            </a:r>
            <a:endParaRPr lang="en-US" b="0" i="1" baseline="30000" dirty="0"/>
          </a:p>
        </p:txBody>
      </p:sp>
    </p:spTree>
    <p:extLst>
      <p:ext uri="{BB962C8B-B14F-4D97-AF65-F5344CB8AC3E}">
        <p14:creationId xmlns:p14="http://schemas.microsoft.com/office/powerpoint/2010/main" val="3639842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C54C-6B70-B927-6A67-F1F4D87F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FDST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08A8D-FF03-EB13-9033-48ECD7B07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9E07B7-4A9A-1680-AAF4-5F8C664C8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520"/>
            <a:ext cx="9144000" cy="4246455"/>
          </a:xfrm>
          <a:prstGeom prst="rect">
            <a:avLst/>
          </a:prstGeom>
        </p:spPr>
      </p:pic>
      <p:pic>
        <p:nvPicPr>
          <p:cNvPr id="6" name="Graphic 5" descr="Cursor">
            <a:extLst>
              <a:ext uri="{FF2B5EF4-FFF2-40B4-BE49-F238E27FC236}">
                <a16:creationId xmlns:a16="http://schemas.microsoft.com/office/drawing/2014/main" id="{314D4F94-1124-1BFB-7124-F207D9478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5764" y="1759310"/>
            <a:ext cx="758950" cy="7589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EB1AC66-2CE8-6A7C-5A9A-9F193580E572}"/>
              </a:ext>
            </a:extLst>
          </p:cNvPr>
          <p:cNvSpPr/>
          <p:nvPr/>
        </p:nvSpPr>
        <p:spPr>
          <a:xfrm>
            <a:off x="7531905" y="1531625"/>
            <a:ext cx="607160" cy="452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88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81DF-BF7C-E9FE-FCF5-C8302C2C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FDST Functionality – New Jersey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3035E-FB23-C39F-06E4-DB2F1A3B2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A737C1-F1B7-431B-F196-A3E9C163F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48" y="2218649"/>
            <a:ext cx="3296363" cy="3465159"/>
          </a:xfrm>
        </p:spPr>
        <p:txBody>
          <a:bodyPr/>
          <a:lstStyle/>
          <a:p>
            <a:r>
              <a:rPr lang="en-US" sz="2400" dirty="0"/>
              <a:t>New Jersey uses tropical storm/hurricane modeling to map storm surge at Estuary (Coastal) Gages</a:t>
            </a:r>
          </a:p>
          <a:p>
            <a:endParaRPr lang="en-US" sz="2000" dirty="0"/>
          </a:p>
          <a:p>
            <a:r>
              <a:rPr lang="en-US" sz="2400" dirty="0"/>
              <a:t>Two storm track scenarios and simulated stages for each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DA705-DE04-8BE0-D94D-519755C12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514" y="1570968"/>
            <a:ext cx="2276850" cy="41128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0B113-1AFD-A222-4747-15C513B2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071" y="1335855"/>
            <a:ext cx="4241868" cy="189475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9C7046A-5FF1-2E7D-F14D-25DF5F4DBD78}"/>
              </a:ext>
            </a:extLst>
          </p:cNvPr>
          <p:cNvGrpSpPr/>
          <p:nvPr/>
        </p:nvGrpSpPr>
        <p:grpSpPr>
          <a:xfrm>
            <a:off x="3598938" y="2887568"/>
            <a:ext cx="2717670" cy="3111695"/>
            <a:chOff x="4678600" y="1303940"/>
            <a:chExt cx="2307490" cy="26284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FBA702-312B-153F-2214-6724F0075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8600" y="1323247"/>
              <a:ext cx="2307490" cy="2609123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0889FD-1E11-A7C7-5B64-162E6984B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8600" y="1303940"/>
              <a:ext cx="576455" cy="19732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116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InFRM?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Goals</a:t>
            </a:r>
          </a:p>
          <a:p>
            <a:pPr lvl="1"/>
            <a:r>
              <a:rPr lang="en-US" sz="1600" dirty="0"/>
              <a:t>Integrate information from different agencies and simplify access to data</a:t>
            </a:r>
          </a:p>
          <a:p>
            <a:pPr lvl="1"/>
            <a:r>
              <a:rPr lang="en-US" sz="1600" dirty="0"/>
              <a:t>Increase accuracy and timeliness of information</a:t>
            </a:r>
          </a:p>
          <a:p>
            <a:pPr lvl="1"/>
            <a:r>
              <a:rPr lang="en-US" sz="1600" dirty="0"/>
              <a:t>Provide high resolution information and forecasts</a:t>
            </a:r>
          </a:p>
          <a:p>
            <a:pPr lvl="1"/>
            <a:r>
              <a:rPr lang="en-US" sz="1600" dirty="0"/>
              <a:t>Help protect life and property</a:t>
            </a:r>
          </a:p>
          <a:p>
            <a:pPr lvl="1"/>
            <a:r>
              <a:rPr lang="en-US" sz="1600" dirty="0"/>
              <a:t>Enrich stakeholder participation</a:t>
            </a:r>
          </a:p>
          <a:p>
            <a:pPr lvl="1"/>
            <a:endParaRPr lang="en-US" sz="1600" dirty="0"/>
          </a:p>
          <a:p>
            <a:r>
              <a:rPr lang="en-US" sz="2000" dirty="0"/>
              <a:t>Mitigate and “InFRM” flood risk as a team</a:t>
            </a:r>
          </a:p>
          <a:p>
            <a:endParaRPr lang="en-US" sz="700" dirty="0"/>
          </a:p>
          <a:p>
            <a:r>
              <a:rPr lang="en-US" sz="2000" i="1" dirty="0"/>
              <a:t>Collaborating Nationally, Empowering Locally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DD53E-2674-2E0A-0C4A-68049CE47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7585" y="2042983"/>
            <a:ext cx="2315539" cy="2344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9EC56-FB44-B887-2C68-7B79FE705B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5022795"/>
            <a:ext cx="2195423" cy="716587"/>
          </a:xfrm>
          <a:prstGeom prst="rect">
            <a:avLst/>
          </a:prstGeom>
        </p:spPr>
      </p:pic>
      <p:pic>
        <p:nvPicPr>
          <p:cNvPr id="5" name="Picture 4" descr="USGS">
            <a:extLst>
              <a:ext uri="{FF2B5EF4-FFF2-40B4-BE49-F238E27FC236}">
                <a16:creationId xmlns:a16="http://schemas.microsoft.com/office/drawing/2014/main" id="{AE4622D8-C477-2DAD-0BF2-ED5569FC13F5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1815" y="5022795"/>
            <a:ext cx="1949570" cy="72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A9243D-4534-FCFB-4301-84A117B221C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42" y="4946900"/>
            <a:ext cx="1255274" cy="871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301F7-E218-AE3E-8B07-7C58C0E7ABE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32" y="4846789"/>
            <a:ext cx="1066316" cy="10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FBA969-9AFD-4F1E-A21F-760C2256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" y="1947397"/>
            <a:ext cx="5895110" cy="3382824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in Modeling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784230" y="1371600"/>
            <a:ext cx="3113785" cy="4705490"/>
          </a:xfrm>
        </p:spPr>
        <p:txBody>
          <a:bodyPr/>
          <a:lstStyle/>
          <a:p>
            <a:r>
              <a:rPr lang="en-US" sz="2400" dirty="0"/>
              <a:t>“All models are wrong but some are useful.” </a:t>
            </a:r>
            <a:br>
              <a:rPr lang="en-US" sz="2400" dirty="0"/>
            </a:br>
            <a:r>
              <a:rPr lang="en-US" sz="1200" dirty="0"/>
              <a:t>—George Edward Pelham Box </a:t>
            </a:r>
          </a:p>
          <a:p>
            <a:endParaRPr lang="en-US" sz="600" dirty="0"/>
          </a:p>
          <a:p>
            <a:r>
              <a:rPr lang="en-US" sz="2400" dirty="0"/>
              <a:t>Model Uncertainty</a:t>
            </a:r>
          </a:p>
          <a:p>
            <a:pPr lvl="1"/>
            <a:r>
              <a:rPr lang="en-US" sz="1600" dirty="0"/>
              <a:t>Tier A/B</a:t>
            </a:r>
          </a:p>
          <a:p>
            <a:pPr lvl="1"/>
            <a:r>
              <a:rPr lang="en-US" sz="1600" dirty="0"/>
              <a:t>Rating Curve RMSE</a:t>
            </a:r>
          </a:p>
          <a:p>
            <a:pPr lvl="1"/>
            <a:r>
              <a:rPr lang="en-US" sz="1600" dirty="0"/>
              <a:t>Uncertainty in forecasts</a:t>
            </a:r>
          </a:p>
          <a:p>
            <a:pPr lvl="1"/>
            <a:endParaRPr lang="en-US" sz="1400" dirty="0"/>
          </a:p>
          <a:p>
            <a:r>
              <a:rPr lang="en-US" sz="2400" dirty="0"/>
              <a:t>FDST maps only the flow measured at gage </a:t>
            </a:r>
          </a:p>
          <a:p>
            <a:pPr lvl="1"/>
            <a:r>
              <a:rPr lang="en-US" sz="1800" i="1" dirty="0"/>
              <a:t>(overland, tributary flow not accounted for)</a:t>
            </a:r>
            <a:endParaRPr lang="en-US" sz="28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4BB0B-C3ED-C4BA-2DE9-32D7A6776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5580498-BA7B-4030-B4B6-7EB460C3CF79}"/>
              </a:ext>
            </a:extLst>
          </p:cNvPr>
          <p:cNvSpPr/>
          <p:nvPr/>
        </p:nvSpPr>
        <p:spPr>
          <a:xfrm rot="7499341">
            <a:off x="2520621" y="2008397"/>
            <a:ext cx="849622" cy="1363365"/>
          </a:xfrm>
          <a:prstGeom prst="triangle">
            <a:avLst/>
          </a:prstGeom>
          <a:gradFill>
            <a:gsLst>
              <a:gs pos="0">
                <a:srgbClr val="FF0000">
                  <a:alpha val="60000"/>
                </a:srgbClr>
              </a:gs>
              <a:gs pos="63000">
                <a:srgbClr val="92D050"/>
              </a:gs>
              <a:gs pos="24000">
                <a:srgbClr val="F59FA5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83883BEC-8A9B-4F14-90A7-388A6E2AD32B}"/>
              </a:ext>
            </a:extLst>
          </p:cNvPr>
          <p:cNvSpPr/>
          <p:nvPr/>
        </p:nvSpPr>
        <p:spPr>
          <a:xfrm rot="17904423">
            <a:off x="3617786" y="2631308"/>
            <a:ext cx="1276695" cy="1701621"/>
          </a:xfrm>
          <a:prstGeom prst="triangle">
            <a:avLst/>
          </a:prstGeom>
          <a:gradFill>
            <a:gsLst>
              <a:gs pos="70000">
                <a:srgbClr val="92D050"/>
              </a:gs>
              <a:gs pos="0">
                <a:srgbClr val="FF0000">
                  <a:alpha val="60000"/>
                </a:srgbClr>
              </a:gs>
              <a:gs pos="28000">
                <a:srgbClr val="F1A1A7"/>
              </a:gs>
            </a:gsLst>
          </a:gradFill>
          <a:ln>
            <a:solidFill>
              <a:schemeClr val="accent2">
                <a:shade val="95000"/>
                <a:satMod val="10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Text Box 93">
            <a:extLst>
              <a:ext uri="{FF2B5EF4-FFF2-40B4-BE49-F238E27FC236}">
                <a16:creationId xmlns:a16="http://schemas.microsoft.com/office/drawing/2014/main" id="{0F9A93BD-EB38-4495-8234-2EE10FEFAFA1}"/>
              </a:ext>
            </a:extLst>
          </p:cNvPr>
          <p:cNvSpPr txBox="1"/>
          <p:nvPr/>
        </p:nvSpPr>
        <p:spPr>
          <a:xfrm>
            <a:off x="3632146" y="2411972"/>
            <a:ext cx="1724025" cy="52387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softEdge rad="12700"/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ln>
                  <a:noFill/>
                </a:ln>
                <a:solidFill>
                  <a:srgbClr val="92D05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Most confidence at gage location</a:t>
            </a:r>
            <a:endParaRPr lang="en-US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90">
            <a:extLst>
              <a:ext uri="{FF2B5EF4-FFF2-40B4-BE49-F238E27FC236}">
                <a16:creationId xmlns:a16="http://schemas.microsoft.com/office/drawing/2014/main" id="{1CD3F8AE-059D-487B-A0D7-B24C9800754C}"/>
              </a:ext>
            </a:extLst>
          </p:cNvPr>
          <p:cNvSpPr txBox="1"/>
          <p:nvPr/>
        </p:nvSpPr>
        <p:spPr>
          <a:xfrm rot="18498524">
            <a:off x="1696191" y="1836138"/>
            <a:ext cx="1013419" cy="473271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Highest</a:t>
            </a:r>
            <a:br>
              <a:rPr lang="en-US" sz="1200" b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uncertainty</a:t>
            </a:r>
            <a:endParaRPr lang="en-US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90">
            <a:extLst>
              <a:ext uri="{FF2B5EF4-FFF2-40B4-BE49-F238E27FC236}">
                <a16:creationId xmlns:a16="http://schemas.microsoft.com/office/drawing/2014/main" id="{CD74B8F1-80DB-46A9-9A2A-4565CB850A41}"/>
              </a:ext>
            </a:extLst>
          </p:cNvPr>
          <p:cNvSpPr txBox="1"/>
          <p:nvPr/>
        </p:nvSpPr>
        <p:spPr>
          <a:xfrm rot="18118042">
            <a:off x="4409387" y="3678725"/>
            <a:ext cx="1605915" cy="405765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Highest uncertainty</a:t>
            </a:r>
            <a:endParaRPr lang="en-US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6BBD29-0CF1-4DFF-92DC-7D363776E4FB}"/>
              </a:ext>
            </a:extLst>
          </p:cNvPr>
          <p:cNvCxnSpPr>
            <a:cxnSpLocks/>
          </p:cNvCxnSpPr>
          <p:nvPr/>
        </p:nvCxnSpPr>
        <p:spPr>
          <a:xfrm flipH="1">
            <a:off x="3113605" y="2906866"/>
            <a:ext cx="531265" cy="731943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04C50E-6587-4282-B62C-C7385A2B0D56}"/>
              </a:ext>
            </a:extLst>
          </p:cNvPr>
          <p:cNvCxnSpPr/>
          <p:nvPr/>
        </p:nvCxnSpPr>
        <p:spPr>
          <a:xfrm>
            <a:off x="533175" y="3082777"/>
            <a:ext cx="1062530" cy="0"/>
          </a:xfrm>
          <a:prstGeom prst="straightConnector1">
            <a:avLst/>
          </a:prstGeom>
          <a:ln w="1143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02223A-F969-4F97-AF67-F6E1CAFDF0D0}"/>
              </a:ext>
            </a:extLst>
          </p:cNvPr>
          <p:cNvCxnSpPr>
            <a:cxnSpLocks/>
          </p:cNvCxnSpPr>
          <p:nvPr/>
        </p:nvCxnSpPr>
        <p:spPr>
          <a:xfrm>
            <a:off x="1206249" y="2060201"/>
            <a:ext cx="531875" cy="911350"/>
          </a:xfrm>
          <a:prstGeom prst="straightConnector1">
            <a:avLst/>
          </a:prstGeom>
          <a:ln w="1143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9F3883-6935-46F1-9869-2E88B459ADBC}"/>
              </a:ext>
            </a:extLst>
          </p:cNvPr>
          <p:cNvSpPr txBox="1"/>
          <p:nvPr/>
        </p:nvSpPr>
        <p:spPr>
          <a:xfrm>
            <a:off x="377707" y="2368298"/>
            <a:ext cx="960873" cy="523220"/>
          </a:xfrm>
          <a:prstGeom prst="rect">
            <a:avLst/>
          </a:prstGeom>
          <a:solidFill>
            <a:schemeClr val="bg1">
              <a:alpha val="25000"/>
            </a:schemeClr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Tributary Inflow</a:t>
            </a:r>
          </a:p>
        </p:txBody>
      </p:sp>
    </p:spTree>
    <p:extLst>
      <p:ext uri="{BB962C8B-B14F-4D97-AF65-F5344CB8AC3E}">
        <p14:creationId xmlns:p14="http://schemas.microsoft.com/office/powerpoint/2010/main" val="3572768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B5AA-D5E4-4131-845B-140E5FAE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Collaborating Nationally, Empowering Locally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D69CE-E287-415B-948B-BAD7DD013D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9160" y="1371600"/>
            <a:ext cx="3507640" cy="4705490"/>
          </a:xfrm>
        </p:spPr>
        <p:txBody>
          <a:bodyPr/>
          <a:lstStyle/>
          <a:p>
            <a:r>
              <a:rPr lang="en-US" sz="2000" dirty="0"/>
              <a:t>Collaborating Nationally:</a:t>
            </a:r>
          </a:p>
          <a:p>
            <a:pPr lvl="1"/>
            <a:r>
              <a:rPr lang="en-US" sz="1600" dirty="0"/>
              <a:t>USGS streamgaging network</a:t>
            </a:r>
          </a:p>
          <a:p>
            <a:pPr lvl="1"/>
            <a:r>
              <a:rPr lang="en-US" sz="1600" dirty="0"/>
              <a:t>FEMA funded BLE models</a:t>
            </a:r>
          </a:p>
          <a:p>
            <a:pPr lvl="1"/>
            <a:r>
              <a:rPr lang="en-US" sz="1600" dirty="0"/>
              <a:t>NWS river forecasts</a:t>
            </a:r>
          </a:p>
          <a:p>
            <a:pPr lvl="1"/>
            <a:r>
              <a:rPr lang="en-US" sz="1600" dirty="0"/>
              <a:t>InFRM federal guidance and technical support</a:t>
            </a:r>
          </a:p>
          <a:p>
            <a:pPr marL="682625" lvl="2" indent="0">
              <a:buNone/>
            </a:pPr>
            <a:endParaRPr lang="en-US" sz="1200" dirty="0"/>
          </a:p>
          <a:p>
            <a:r>
              <a:rPr lang="en-US" sz="2000" dirty="0"/>
              <a:t>Empowering Locally:</a:t>
            </a:r>
          </a:p>
          <a:p>
            <a:pPr lvl="1"/>
            <a:r>
              <a:rPr lang="en-US" sz="1600" dirty="0"/>
              <a:t>FDST free to use, free to upload</a:t>
            </a:r>
          </a:p>
          <a:p>
            <a:pPr lvl="1"/>
            <a:r>
              <a:rPr lang="en-US" sz="1600" dirty="0"/>
              <a:t>Local feedback for functionality</a:t>
            </a:r>
          </a:p>
          <a:p>
            <a:pPr lvl="1"/>
            <a:r>
              <a:rPr lang="en-US" sz="1600" dirty="0"/>
              <a:t>Locally-led map library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2428A-43D4-6DB9-4361-FF1AB135E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Map showing 3D Elevation Program FY22 Partnerships ">
            <a:extLst>
              <a:ext uri="{FF2B5EF4-FFF2-40B4-BE49-F238E27FC236}">
                <a16:creationId xmlns:a16="http://schemas.microsoft.com/office/drawing/2014/main" id="{7F4B7FEA-B8B9-4C83-9FEA-770A8924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15" y="1531880"/>
            <a:ext cx="3731863" cy="288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7C707E-CDDB-4C1B-B73B-0ADD178C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9" y="2062890"/>
            <a:ext cx="1594012" cy="205679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30807-2C37-E34F-D0DE-2C6F1C7B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308" y="3884370"/>
            <a:ext cx="2800431" cy="236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143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01352" y="908778"/>
            <a:ext cx="4534756" cy="1154112"/>
          </a:xfrm>
        </p:spPr>
        <p:txBody>
          <a:bodyPr>
            <a:normAutofit/>
          </a:bodyPr>
          <a:lstStyle/>
          <a:p>
            <a:r>
              <a:rPr lang="en-US" sz="3200" dirty="0"/>
              <a:t>Sam Wallace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15048" y="2062890"/>
            <a:ext cx="2182012" cy="1967805"/>
          </a:xfrm>
        </p:spPr>
        <p:txBody>
          <a:bodyPr>
            <a:normAutofit/>
          </a:bodyPr>
          <a:lstStyle/>
          <a:p>
            <a:r>
              <a:rPr lang="en-US" sz="2000" dirty="0"/>
              <a:t>Hydrologist</a:t>
            </a:r>
          </a:p>
          <a:p>
            <a:r>
              <a:rPr lang="en-US" sz="2000" dirty="0"/>
              <a:t>Oklahoma-Texas Water Science Center</a:t>
            </a:r>
          </a:p>
          <a:p>
            <a:r>
              <a:rPr lang="en-US" sz="2000" dirty="0"/>
              <a:t>dswallace@usgs.gov</a:t>
            </a:r>
          </a:p>
          <a:p>
            <a:r>
              <a:rPr lang="en-US" sz="2000" dirty="0"/>
              <a:t>682-319-6918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266888-6493-4E35-B82A-03DFD98E8EFF}"/>
              </a:ext>
            </a:extLst>
          </p:cNvPr>
          <p:cNvSpPr txBox="1"/>
          <p:nvPr/>
        </p:nvSpPr>
        <p:spPr>
          <a:xfrm>
            <a:off x="4515048" y="4122969"/>
            <a:ext cx="4705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InFRM.us</a:t>
            </a: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800" i="1" dirty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webapps.usgs.gov/infrm/fdst/</a:t>
            </a: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7273F-689A-01A9-2C19-EA294B489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81" y="1986995"/>
            <a:ext cx="1967805" cy="19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Web Presence for </a:t>
            </a:r>
            <a:r>
              <a:rPr lang="en-US" dirty="0" err="1"/>
              <a:t>InFRM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0088CC"/>
                </a:solidFill>
              </a:rPr>
              <a:t>https://webapps.usgs.gov/infrm/</a:t>
            </a:r>
            <a:endParaRPr lang="en-US" dirty="0">
              <a:solidFill>
                <a:srgbClr val="0088CC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accent1"/>
                </a:solidFill>
                <a:ea typeface="+mj-ea"/>
                <a:cs typeface="+mj-cs"/>
              </a:rPr>
              <a:t>www.InFRM.us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98446-C2A7-FD78-63A3-A7E76C009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7D065-EE69-4BB3-80A4-A62C13B79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8045"/>
            <a:ext cx="9144000" cy="4492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92A4D2-CBA1-38ED-415F-5DABB06826F0}"/>
              </a:ext>
            </a:extLst>
          </p:cNvPr>
          <p:cNvSpPr/>
          <p:nvPr/>
        </p:nvSpPr>
        <p:spPr>
          <a:xfrm>
            <a:off x="0" y="1228045"/>
            <a:ext cx="9144000" cy="4492214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86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4C21-7C88-1E57-99A3-2DE0EBC8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15" y="4484578"/>
            <a:ext cx="2312685" cy="13911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CAEF7-4CFA-F3AE-4050-375CF79E6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216" y="4484134"/>
            <a:ext cx="2062246" cy="13696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E66EDF-B689-4281-64E8-8C32F5C3D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086" y="5189280"/>
            <a:ext cx="2165718" cy="7366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9D6728-91B5-B2A2-B8F0-DD89709ACB13}"/>
              </a:ext>
            </a:extLst>
          </p:cNvPr>
          <p:cNvSpPr/>
          <p:nvPr/>
        </p:nvSpPr>
        <p:spPr>
          <a:xfrm>
            <a:off x="-437070" y="4114802"/>
            <a:ext cx="469780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hlinkClick r:id="rId7"/>
              </a:rPr>
              <a:t>Estimate your base flood elevation (estBFE)</a:t>
            </a:r>
            <a:endParaRPr lang="en-US" sz="1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C85CFD-63A3-DEB7-2EC4-4680442ED041}"/>
              </a:ext>
            </a:extLst>
          </p:cNvPr>
          <p:cNvSpPr/>
          <p:nvPr/>
        </p:nvSpPr>
        <p:spPr>
          <a:xfrm>
            <a:off x="5755804" y="4079685"/>
            <a:ext cx="344132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hlinkClick r:id="rId8"/>
              </a:rPr>
              <a:t>Flood Decision Support Toolbox (FDST)</a:t>
            </a:r>
            <a:endParaRPr lang="en-US" sz="1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258C7-8496-D0C6-DCD2-E32B39C58936}"/>
              </a:ext>
            </a:extLst>
          </p:cNvPr>
          <p:cNvSpPr/>
          <p:nvPr/>
        </p:nvSpPr>
        <p:spPr>
          <a:xfrm>
            <a:off x="3096553" y="4604505"/>
            <a:ext cx="31527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hlinkClick r:id="rId9"/>
              </a:rPr>
              <a:t>Watershed Hydrology Assessments </a:t>
            </a:r>
            <a:b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hlinkClick r:id="rId9"/>
              </a:rPr>
            </a:br>
            <a: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hlinkClick r:id="rId9"/>
              </a:rPr>
              <a:t>Viewer</a:t>
            </a:r>
            <a: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(WHAV)</a:t>
            </a:r>
          </a:p>
        </p:txBody>
      </p:sp>
    </p:spTree>
    <p:extLst>
      <p:ext uri="{BB962C8B-B14F-4D97-AF65-F5344CB8AC3E}">
        <p14:creationId xmlns:p14="http://schemas.microsoft.com/office/powerpoint/2010/main" val="421486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A393-615B-C86F-AE87-D7C3FB7A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8"/>
            <a:ext cx="8364920" cy="1154112"/>
          </a:xfrm>
        </p:spPr>
        <p:txBody>
          <a:bodyPr/>
          <a:lstStyle/>
          <a:p>
            <a:r>
              <a:rPr lang="en-US" dirty="0"/>
              <a:t>How does this map inform a flooding event?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7DE4F-B332-3277-4FC7-2904179E4F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20E32-0772-5535-67F9-715D26676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CF7E8-5598-90EE-464C-C714D57B0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980"/>
            <a:ext cx="9144000" cy="4172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3B1F39-94D4-CB7B-946C-F1ED1616E05D}"/>
              </a:ext>
            </a:extLst>
          </p:cNvPr>
          <p:cNvSpPr txBox="1"/>
          <p:nvPr/>
        </p:nvSpPr>
        <p:spPr>
          <a:xfrm>
            <a:off x="1991570" y="5543640"/>
            <a:ext cx="19688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FEMA National Floo</a:t>
            </a:r>
            <a:r>
              <a:rPr lang="en-US" sz="900" b="0" i="1" dirty="0">
                <a:solidFill>
                  <a:srgbClr val="222222"/>
                </a:solidFill>
                <a:latin typeface="Merriweather Sans" pitchFamily="2" charset="0"/>
              </a:rPr>
              <a:t>d Hazard Layer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297621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8AC4-01EF-D4B8-2505-209EF8A25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these maps inform a flooding event?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B0F72-50DD-F546-F52B-D656CC02C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8" name="Picture 4" descr="figure 3">
            <a:extLst>
              <a:ext uri="{FF2B5EF4-FFF2-40B4-BE49-F238E27FC236}">
                <a16:creationId xmlns:a16="http://schemas.microsoft.com/office/drawing/2014/main" id="{D1764712-D673-415F-CB84-AFFD46E05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76"/>
          <a:stretch/>
        </p:blipFill>
        <p:spPr bwMode="auto">
          <a:xfrm>
            <a:off x="18807" y="1531625"/>
            <a:ext cx="4106765" cy="43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gure 3">
            <a:extLst>
              <a:ext uri="{FF2B5EF4-FFF2-40B4-BE49-F238E27FC236}">
                <a16:creationId xmlns:a16="http://schemas.microsoft.com/office/drawing/2014/main" id="{68F7965A-124B-38CC-F662-0E444E216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24"/>
          <a:stretch/>
        </p:blipFill>
        <p:spPr bwMode="auto">
          <a:xfrm>
            <a:off x="4137506" y="1531625"/>
            <a:ext cx="4662156" cy="22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68CDAA-9B65-1FFC-C2FA-D0E033E604E0}"/>
              </a:ext>
            </a:extLst>
          </p:cNvPr>
          <p:cNvSpPr txBox="1"/>
          <p:nvPr/>
        </p:nvSpPr>
        <p:spPr>
          <a:xfrm>
            <a:off x="4420210" y="5091246"/>
            <a:ext cx="3732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Sebastian, A., Bader, D.J., </a:t>
            </a:r>
            <a:r>
              <a:rPr lang="en-US" sz="900" b="0" i="1" dirty="0" err="1">
                <a:solidFill>
                  <a:srgbClr val="222222"/>
                </a:solidFill>
                <a:effectLst/>
                <a:latin typeface="Merriweather Sans" pitchFamily="2" charset="0"/>
              </a:rPr>
              <a:t>Nederhoff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, C.M. et al. Hindcast of pluvial, </a:t>
            </a:r>
          </a:p>
          <a:p>
            <a:r>
              <a:rPr lang="en-US" sz="9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fluvial, and coastal flood damage in Houston, Texas during </a:t>
            </a:r>
          </a:p>
          <a:p>
            <a:r>
              <a:rPr lang="en-US" sz="9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Hurricane Harvey (2017) using SFINCS. Nat Hazards </a:t>
            </a:r>
            <a:r>
              <a:rPr lang="en-US" sz="900" b="1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109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, 2343–2362 </a:t>
            </a:r>
          </a:p>
          <a:p>
            <a:r>
              <a:rPr lang="en-US" sz="9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(2021). https://doi.org/10.1007/s11069-021-04922-3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10497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42FE36-916C-482A-8AB8-B1BBBBBB4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69"/>
          <a:stretch/>
        </p:blipFill>
        <p:spPr>
          <a:xfrm>
            <a:off x="0" y="1303940"/>
            <a:ext cx="9144000" cy="28756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7B77EF5-A236-4A9C-8763-1741986E2C6E}"/>
              </a:ext>
            </a:extLst>
          </p:cNvPr>
          <p:cNvSpPr/>
          <p:nvPr/>
        </p:nvSpPr>
        <p:spPr>
          <a:xfrm>
            <a:off x="0" y="1303941"/>
            <a:ext cx="9144000" cy="2875692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10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Flood Decision Support Toolbox (FDST)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3EF5C-6C41-9A2E-3838-D39ED00B1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55D11-021D-48D5-ABFA-61591BD7002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-89547" y="3419869"/>
            <a:ext cx="5067808" cy="269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35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0000"/>
              <a:buFont typeface="Wingdings" pitchFamily="2" charset="2"/>
              <a:buChar char="§"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31825" indent="-28575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26047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544638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001838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6pPr>
            <a:lvl7pPr marL="2459038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7pPr>
            <a:lvl8pPr marL="2916238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8pPr>
            <a:lvl9pPr marL="3373438" indent="-168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1C2C4"/>
              </a:buClr>
              <a:buSzPct val="9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US" altLang="en-US" sz="2000" b="0" kern="0" dirty="0"/>
              <a:t>Pre-positioned map libraries</a:t>
            </a:r>
          </a:p>
          <a:p>
            <a:pPr lvl="2">
              <a:defRPr/>
            </a:pPr>
            <a:r>
              <a:rPr lang="en-US" altLang="en-US" b="0" kern="0" dirty="0"/>
              <a:t>USGS streamgage data</a:t>
            </a:r>
          </a:p>
          <a:p>
            <a:pPr lvl="2">
              <a:defRPr/>
            </a:pPr>
            <a:r>
              <a:rPr lang="en-US" altLang="en-US" b="0" kern="0" dirty="0"/>
              <a:t>NWS River Forecasts</a:t>
            </a:r>
          </a:p>
          <a:p>
            <a:pPr lvl="2">
              <a:defRPr/>
            </a:pPr>
            <a:r>
              <a:rPr lang="en-US" altLang="en-US" b="0" kern="0" dirty="0"/>
              <a:t>NWS Flood Categories</a:t>
            </a:r>
          </a:p>
          <a:p>
            <a:pPr lvl="1">
              <a:defRPr/>
            </a:pPr>
            <a:r>
              <a:rPr lang="en-US" altLang="en-US" sz="2000" b="0" kern="0" dirty="0"/>
              <a:t>Scenario Planning</a:t>
            </a:r>
          </a:p>
          <a:p>
            <a:pPr lvl="1">
              <a:defRPr/>
            </a:pPr>
            <a:r>
              <a:rPr lang="en-US" altLang="en-US" sz="2000" b="0" kern="0" dirty="0"/>
              <a:t>Historical Flood viewing</a:t>
            </a:r>
          </a:p>
          <a:p>
            <a:pPr lvl="1">
              <a:defRPr/>
            </a:pPr>
            <a:r>
              <a:rPr lang="en-US" altLang="en-US" sz="2000" b="0" kern="0" dirty="0"/>
              <a:t>Print Map Generation</a:t>
            </a:r>
            <a:endParaRPr lang="en-US" sz="2000" b="0" kern="0" dirty="0"/>
          </a:p>
          <a:p>
            <a:pPr lvl="1">
              <a:defRPr/>
            </a:pPr>
            <a:endParaRPr lang="en-US" sz="2000" b="0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E2759D-8EDB-47C5-B461-52B9694BD32C}"/>
              </a:ext>
            </a:extLst>
          </p:cNvPr>
          <p:cNvGrpSpPr/>
          <p:nvPr/>
        </p:nvGrpSpPr>
        <p:grpSpPr>
          <a:xfrm>
            <a:off x="4344315" y="3758362"/>
            <a:ext cx="4159245" cy="1965462"/>
            <a:chOff x="2310130" y="2298383"/>
            <a:chExt cx="4523740" cy="22612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0787E3-669A-43A1-9365-1AF3830CCD5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92"/>
            <a:stretch/>
          </p:blipFill>
          <p:spPr bwMode="auto">
            <a:xfrm>
              <a:off x="4725035" y="3571558"/>
              <a:ext cx="930910" cy="988060"/>
            </a:xfrm>
            <a:prstGeom prst="rect">
              <a:avLst/>
            </a:prstGeom>
            <a:noFill/>
            <a:ln w="38100" cap="flat" cmpd="sng" algn="ctr">
              <a:solidFill>
                <a:srgbClr val="00365E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D5DF60-878C-4B6B-A70B-443144129A4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9430" y="3218498"/>
              <a:ext cx="911860" cy="922655"/>
            </a:xfrm>
            <a:prstGeom prst="rect">
              <a:avLst/>
            </a:prstGeom>
            <a:noFill/>
            <a:ln w="38100">
              <a:solidFill>
                <a:schemeClr val="tx2">
                  <a:lumMod val="25000"/>
                  <a:lumOff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E19B9A-5BB3-4F23-A0F1-CE8DBB24E50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130" y="2302828"/>
              <a:ext cx="2169795" cy="1993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DFB47F-C4C6-42FF-A25D-91464BBAA830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960" y="2298383"/>
              <a:ext cx="930910" cy="967105"/>
            </a:xfrm>
            <a:prstGeom prst="rect">
              <a:avLst/>
            </a:prstGeom>
            <a:noFill/>
            <a:ln w="38100">
              <a:solidFill>
                <a:schemeClr val="tx2">
                  <a:lumMod val="25000"/>
                  <a:lumOff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DCB1AAF-DCE5-4DE0-A6C1-08994724E8FF}"/>
                </a:ext>
              </a:extLst>
            </p:cNvPr>
            <p:cNvCxnSpPr/>
            <p:nvPr/>
          </p:nvCxnSpPr>
          <p:spPr>
            <a:xfrm>
              <a:off x="3691255" y="3217228"/>
              <a:ext cx="1194435" cy="69024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900C57E-7BF6-4D34-9CD6-77DE5269745A}"/>
                </a:ext>
              </a:extLst>
            </p:cNvPr>
            <p:cNvCxnSpPr/>
            <p:nvPr/>
          </p:nvCxnSpPr>
          <p:spPr>
            <a:xfrm>
              <a:off x="3738880" y="2941003"/>
              <a:ext cx="2022475" cy="4927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6366569-5183-44CB-B3E2-DD60B5019590}"/>
                </a:ext>
              </a:extLst>
            </p:cNvPr>
            <p:cNvCxnSpPr/>
            <p:nvPr/>
          </p:nvCxnSpPr>
          <p:spPr>
            <a:xfrm flipV="1">
              <a:off x="3948430" y="2589848"/>
              <a:ext cx="2042795" cy="9398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020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E63574-833C-B0E6-3EE2-87EA8633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504"/>
            <a:ext cx="9144000" cy="4430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DD0E0-112A-406F-BB37-ECB5B95E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FDST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B622C-029D-4849-A089-6AF85B2D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</a:t>
            </a:r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3B8CB010-2E43-4331-B412-7F8765103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8635" y="3656685"/>
            <a:ext cx="758950" cy="758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BFA88-4F2E-438B-8002-7D39D91A2340}"/>
              </a:ext>
            </a:extLst>
          </p:cNvPr>
          <p:cNvSpPr txBox="1"/>
          <p:nvPr/>
        </p:nvSpPr>
        <p:spPr>
          <a:xfrm>
            <a:off x="117520" y="5637309"/>
            <a:ext cx="5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5"/>
              </a:rPr>
              <a:t>https://webapps.usgs.gov/infrm/fdst/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35D0D1-3BE9-C6AB-27F9-983B71084D85}"/>
              </a:ext>
            </a:extLst>
          </p:cNvPr>
          <p:cNvSpPr/>
          <p:nvPr/>
        </p:nvSpPr>
        <p:spPr>
          <a:xfrm>
            <a:off x="94195" y="1683416"/>
            <a:ext cx="3794749" cy="3718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68BD6A4-F4EB-CBC4-0160-F4B9BC31A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2" y="1751898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1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AA85-CF26-4050-A05C-6DA070F5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</a:t>
            </a:r>
            <a:br>
              <a:rPr lang="en-US" dirty="0"/>
            </a:br>
            <a:r>
              <a:rPr lang="en-US" sz="3200" i="1" dirty="0">
                <a:solidFill>
                  <a:srgbClr val="0088CC"/>
                </a:solidFill>
              </a:rPr>
              <a:t>Revisiting the 1987 Guadalupe River Flood</a:t>
            </a:r>
            <a:endParaRPr lang="en-US" i="1" dirty="0">
              <a:solidFill>
                <a:srgbClr val="0088CC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0429-5D7F-4B7F-89D4-C52BCC024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F62E614-878D-E5C2-B969-D6C8A0A2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940"/>
            <a:ext cx="4572000" cy="41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76268C0-9DED-5F3D-130E-071439B6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29" y="1300799"/>
            <a:ext cx="4502771" cy="41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0314D-F784-19C4-2111-4CFF41BA19DC}"/>
              </a:ext>
            </a:extLst>
          </p:cNvPr>
          <p:cNvSpPr txBox="1"/>
          <p:nvPr/>
        </p:nvSpPr>
        <p:spPr>
          <a:xfrm>
            <a:off x="2326431" y="4491530"/>
            <a:ext cx="4629595" cy="7342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Cold front and mid-level low on the night of July 16</a:t>
            </a:r>
            <a:r>
              <a:rPr lang="en-US" baseline="30000" dirty="0"/>
              <a:t>th</a:t>
            </a:r>
          </a:p>
          <a:p>
            <a:r>
              <a:rPr lang="en-US" dirty="0"/>
              <a:t>Satellite infrared image taken at 11pm CDT July 16</a:t>
            </a:r>
            <a:r>
              <a:rPr lang="en-US" baseline="30000" dirty="0"/>
              <a:t>th</a:t>
            </a:r>
            <a:r>
              <a:rPr lang="en-US" dirty="0"/>
              <a:t> showing storms over the hill country</a:t>
            </a:r>
          </a:p>
        </p:txBody>
      </p:sp>
    </p:spTree>
    <p:extLst>
      <p:ext uri="{BB962C8B-B14F-4D97-AF65-F5344CB8AC3E}">
        <p14:creationId xmlns:p14="http://schemas.microsoft.com/office/powerpoint/2010/main" val="3122072058"/>
      </p:ext>
    </p:extLst>
  </p:cSld>
  <p:clrMapOvr>
    <a:masterClrMapping/>
  </p:clrMapOvr>
</p:sld>
</file>

<file path=ppt/theme/theme1.xml><?xml version="1.0" encoding="utf-8"?>
<a:theme xmlns:a="http://schemas.openxmlformats.org/drawingml/2006/main" name="1_InFRM Rightmost Layouts">
  <a:themeElements>
    <a:clrScheme name="DHS">
      <a:dk1>
        <a:sysClr val="windowText" lastClr="000000"/>
      </a:dk1>
      <a:lt1>
        <a:sysClr val="window" lastClr="FFFFFF"/>
      </a:lt1>
      <a:dk2>
        <a:srgbClr val="003366"/>
      </a:dk2>
      <a:lt2>
        <a:srgbClr val="FFFFFF"/>
      </a:lt2>
      <a:accent1>
        <a:srgbClr val="005886"/>
      </a:accent1>
      <a:accent2>
        <a:srgbClr val="0078A4"/>
      </a:accent2>
      <a:accent3>
        <a:srgbClr val="9A9897"/>
      </a:accent3>
      <a:accent4>
        <a:srgbClr val="D71F2C"/>
      </a:accent4>
      <a:accent5>
        <a:srgbClr val="FFFFFF"/>
      </a:accent5>
      <a:accent6>
        <a:srgbClr val="36943E"/>
      </a:accent6>
      <a:hlink>
        <a:srgbClr val="005886"/>
      </a:hlink>
      <a:folHlink>
        <a:srgbClr val="9A9897"/>
      </a:folHlink>
    </a:clrScheme>
    <a:fontScheme name="Custom 1">
      <a:majorFont>
        <a:latin typeface="Franklin Gothic Medium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FFFFFF"/>
        </a:dk2>
        <a:lt2>
          <a:srgbClr val="5B5C5E"/>
        </a:lt2>
        <a:accent1>
          <a:srgbClr val="005288"/>
        </a:accent1>
        <a:accent2>
          <a:srgbClr val="5D9732"/>
        </a:accent2>
        <a:accent3>
          <a:srgbClr val="FFFFFF"/>
        </a:accent3>
        <a:accent4>
          <a:srgbClr val="000000"/>
        </a:accent4>
        <a:accent5>
          <a:srgbClr val="AAB3C3"/>
        </a:accent5>
        <a:accent6>
          <a:srgbClr val="53882C"/>
        </a:accent6>
        <a:hlink>
          <a:srgbClr val="0078AE"/>
        </a:hlink>
        <a:folHlink>
          <a:srgbClr val="C412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DHS">
      <a:dk1>
        <a:sysClr val="windowText" lastClr="000000"/>
      </a:dk1>
      <a:lt1>
        <a:sysClr val="window" lastClr="FFFFFF"/>
      </a:lt1>
      <a:dk2>
        <a:srgbClr val="003366"/>
      </a:dk2>
      <a:lt2>
        <a:srgbClr val="FFFFFF"/>
      </a:lt2>
      <a:accent1>
        <a:srgbClr val="005886"/>
      </a:accent1>
      <a:accent2>
        <a:srgbClr val="0078A4"/>
      </a:accent2>
      <a:accent3>
        <a:srgbClr val="9A9897"/>
      </a:accent3>
      <a:accent4>
        <a:srgbClr val="D71F2C"/>
      </a:accent4>
      <a:accent5>
        <a:srgbClr val="FFFFFF"/>
      </a:accent5>
      <a:accent6>
        <a:srgbClr val="36943E"/>
      </a:accent6>
      <a:hlink>
        <a:srgbClr val="005886"/>
      </a:hlink>
      <a:folHlink>
        <a:srgbClr val="9A9897"/>
      </a:folHlink>
    </a:clrScheme>
    <a:fontScheme name="Custom 7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FRM_RightSecondary_Layout">
  <a:themeElements>
    <a:clrScheme name="DHS">
      <a:dk1>
        <a:sysClr val="windowText" lastClr="000000"/>
      </a:dk1>
      <a:lt1>
        <a:sysClr val="window" lastClr="FFFFFF"/>
      </a:lt1>
      <a:dk2>
        <a:srgbClr val="003366"/>
      </a:dk2>
      <a:lt2>
        <a:srgbClr val="FFFFFF"/>
      </a:lt2>
      <a:accent1>
        <a:srgbClr val="005886"/>
      </a:accent1>
      <a:accent2>
        <a:srgbClr val="0078A4"/>
      </a:accent2>
      <a:accent3>
        <a:srgbClr val="9A9897"/>
      </a:accent3>
      <a:accent4>
        <a:srgbClr val="D71F2C"/>
      </a:accent4>
      <a:accent5>
        <a:srgbClr val="FFFFFF"/>
      </a:accent5>
      <a:accent6>
        <a:srgbClr val="36943E"/>
      </a:accent6>
      <a:hlink>
        <a:srgbClr val="005886"/>
      </a:hlink>
      <a:folHlink>
        <a:srgbClr val="9A9897"/>
      </a:folHlink>
    </a:clrScheme>
    <a:fontScheme name="Custom 1">
      <a:majorFont>
        <a:latin typeface="Franklin Gothic Medium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FFFFFF"/>
        </a:dk2>
        <a:lt2>
          <a:srgbClr val="5B5C5E"/>
        </a:lt2>
        <a:accent1>
          <a:srgbClr val="005288"/>
        </a:accent1>
        <a:accent2>
          <a:srgbClr val="5D9732"/>
        </a:accent2>
        <a:accent3>
          <a:srgbClr val="FFFFFF"/>
        </a:accent3>
        <a:accent4>
          <a:srgbClr val="000000"/>
        </a:accent4>
        <a:accent5>
          <a:srgbClr val="AAB3C3"/>
        </a:accent5>
        <a:accent6>
          <a:srgbClr val="53882C"/>
        </a:accent6>
        <a:hlink>
          <a:srgbClr val="0078AE"/>
        </a:hlink>
        <a:folHlink>
          <a:srgbClr val="C412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Division xmlns="0e4fac54-a62d-434e-a96a-2b762292c16b" xsi:nil="true"/>
    <PublishingExpirationDate xmlns="http://schemas.microsoft.com/sharepoint/v3" xsi:nil="true"/>
    <PublishingStartDate xmlns="http://schemas.microsoft.com/sharepoint/v3" xsi:nil="true"/>
    <Section xmlns="0e4fac54-a62d-434e-a96a-2b762292c16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3091F8ED5AEA44962E4D3340721827" ma:contentTypeVersion="20" ma:contentTypeDescription="Create a new document." ma:contentTypeScope="" ma:versionID="1c0115722d964263e8f2fc2155bd0a68">
  <xsd:schema xmlns:xsd="http://www.w3.org/2001/XMLSchema" xmlns:xs="http://www.w3.org/2001/XMLSchema" xmlns:p="http://schemas.microsoft.com/office/2006/metadata/properties" xmlns:ns1="http://schemas.microsoft.com/sharepoint/v3" xmlns:ns2="0e4fac54-a62d-434e-a96a-2b762292c16b" xmlns:ns3="e0b45472-b695-441a-8df1-b72fbe6f52de" targetNamespace="http://schemas.microsoft.com/office/2006/metadata/properties" ma:root="true" ma:fieldsID="e4efaa357f2dd3f52882ad6185d834fb" ns1:_="" ns2:_="" ns3:_="">
    <xsd:import namespace="http://schemas.microsoft.com/sharepoint/v3"/>
    <xsd:import namespace="0e4fac54-a62d-434e-a96a-2b762292c16b"/>
    <xsd:import namespace="e0b45472-b695-441a-8df1-b72fbe6f52de"/>
    <xsd:element name="properties">
      <xsd:complexType>
        <xsd:sequence>
          <xsd:element name="documentManagement">
            <xsd:complexType>
              <xsd:all>
                <xsd:element ref="ns2:Division" minOccurs="0"/>
                <xsd:element ref="ns2:Section" minOccurs="0"/>
                <xsd:element ref="ns1:PublishingStartDate" minOccurs="0"/>
                <xsd:element ref="ns1:PublishingExpirationDat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ac54-a62d-434e-a96a-2b762292c16b" elementFormDefault="qualified">
    <xsd:import namespace="http://schemas.microsoft.com/office/2006/documentManagement/types"/>
    <xsd:import namespace="http://schemas.microsoft.com/office/infopath/2007/PartnerControls"/>
    <xsd:element name="Division" ma:index="8" nillable="true" ma:displayName="Division" ma:format="Dropdown" ma:internalName="Division" ma:readOnly="false">
      <xsd:simpleType>
        <xsd:restriction base="dms:Choice">
          <xsd:enumeration value="Executive"/>
          <xsd:enumeration value="Disaster Recovery"/>
          <xsd:enumeration value="Preparedness, Response &amp; Interoperability"/>
          <xsd:enumeration value="Grants &amp; Administration"/>
        </xsd:restriction>
      </xsd:simpleType>
    </xsd:element>
    <xsd:element name="Section" ma:index="9" nillable="true" ma:displayName="Section" ma:format="Dropdown" ma:internalName="Section" ma:readOnly="false">
      <xsd:simpleType>
        <xsd:restriction base="dms:Choice">
          <xsd:enumeration value="Executive Office"/>
          <xsd:enumeration value="Preparedness"/>
          <xsd:enumeration value="PRI Operations"/>
          <xsd:enumeration value="Sub Recipient Monitoring"/>
          <xsd:enumeration value="Facility Management"/>
          <xsd:enumeration value="G &amp; A Management"/>
          <xsd:enumeration value="DR Process Services"/>
          <xsd:enumeration value="DR Management"/>
          <xsd:enumeration value="DR Public Assistance Grants"/>
          <xsd:enumeration value="DR Public Assistance Closeout"/>
          <xsd:enumeration value="DR Public Assistance Technical Services"/>
          <xsd:enumeration value="DR Public Assistance SALs"/>
          <xsd:enumeration value="DR Hazard Mitigation Grants"/>
          <xsd:enumeration value="DR Hazard Mitigation SALs"/>
          <xsd:enumeration value="Homeland Security Grants"/>
          <xsd:enumeration value="Recovery Grants Administr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45472-b695-441a-8df1-b72fbe6f52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160AA693-269D-496E-A5EA-164540F8BB54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a6766774-30a2-4c8d-b456-98a46e3489f0"/>
    <ds:schemaRef ds:uri="http://schemas.microsoft.com/office/2006/documentManagement/types"/>
    <ds:schemaRef ds:uri="http://schemas.openxmlformats.org/package/2006/metadata/core-properties"/>
    <ds:schemaRef ds:uri="31062a0d-ede8-4112-b4bb-00a9c1bc8e16"/>
    <ds:schemaRef ds:uri="7cb56a8f-c205-45ee-9d88-4096a00fd0f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46BE2EF-CCE1-47BF-8689-66A9B7BBA059}"/>
</file>

<file path=customXml/itemProps3.xml><?xml version="1.0" encoding="utf-8"?>
<ds:datastoreItem xmlns:ds="http://schemas.openxmlformats.org/officeDocument/2006/customXml" ds:itemID="{224F275F-BA30-4550-B3D5-5AF80C2D5DC6}"/>
</file>

<file path=docProps/app.xml><?xml version="1.0" encoding="utf-8"?>
<Properties xmlns="http://schemas.openxmlformats.org/officeDocument/2006/extended-properties" xmlns:vt="http://schemas.openxmlformats.org/officeDocument/2006/docPropsVTypes">
  <Template>RMD workshop template.potx</Template>
  <TotalTime>53165</TotalTime>
  <Words>1144</Words>
  <Application>Microsoft Office PowerPoint</Application>
  <PresentationFormat>On-screen Show (4:3)</PresentationFormat>
  <Paragraphs>206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Narrow</vt:lpstr>
      <vt:lpstr>Franklin Gothic Book</vt:lpstr>
      <vt:lpstr>Franklin Gothic Demi Cond</vt:lpstr>
      <vt:lpstr>Franklin Gothic Medium Cond</vt:lpstr>
      <vt:lpstr>Joanna MT Std SemiBold</vt:lpstr>
      <vt:lpstr>Merriweather Sans</vt:lpstr>
      <vt:lpstr>Times</vt:lpstr>
      <vt:lpstr>Times New Roman</vt:lpstr>
      <vt:lpstr>Wingdings</vt:lpstr>
      <vt:lpstr>1_InFRM Rightmost Layouts</vt:lpstr>
      <vt:lpstr>Custom Design</vt:lpstr>
      <vt:lpstr>InFRM_RightSecondary_Layout</vt:lpstr>
      <vt:lpstr>InFRMed Flood Decisions</vt:lpstr>
      <vt:lpstr>InFRM</vt:lpstr>
      <vt:lpstr>Why InFRM?</vt:lpstr>
      <vt:lpstr>A Web Presence for InFRM https://webapps.usgs.gov/infrm/</vt:lpstr>
      <vt:lpstr>How does this map inform a flooding event?</vt:lpstr>
      <vt:lpstr>How do these maps inform a flooding event?</vt:lpstr>
      <vt:lpstr>The Flood Decision Support Toolbox (FDST)</vt:lpstr>
      <vt:lpstr>FDST Scenarios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1:  Revisiting the 1987 Guadalupe River Flood</vt:lpstr>
      <vt:lpstr>Scenario 2: Preparing for another Hurricane Harvey</vt:lpstr>
      <vt:lpstr>Scenario 2: Preparing for another Hurricane Harvey</vt:lpstr>
      <vt:lpstr>Scenario 2: Preparing for another Hurricane Harvey</vt:lpstr>
      <vt:lpstr>Scenario 2: Preparing for another Hurricane Harvey</vt:lpstr>
      <vt:lpstr>Scenario 2: Preparing for another Hurricane Harvey</vt:lpstr>
      <vt:lpstr>Scenario 2: Preparing for another Hurricane Harvey</vt:lpstr>
      <vt:lpstr>Scenario 2: Preparing for another Hurricane Harvey</vt:lpstr>
      <vt:lpstr>Scenario 2: Preparing for another Hurricane Harvey</vt:lpstr>
      <vt:lpstr>FDST Functionality</vt:lpstr>
      <vt:lpstr>FDST Functionality – New Jersey</vt:lpstr>
      <vt:lpstr>Uncertainty in Modeling</vt:lpstr>
      <vt:lpstr>Collaborating Nationally, Empowering Locally</vt:lpstr>
      <vt:lpstr>Sam Wallace</vt:lpstr>
    </vt:vector>
  </TitlesOfParts>
  <Company>BA&amp;H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Flood Decision Support Toolbox: leveraging existing data for high-resolution flood risk information</dc:title>
  <dc:creator>BA&amp;H USER</dc:creator>
  <cp:lastModifiedBy>Rubby Douglas</cp:lastModifiedBy>
  <cp:revision>1640</cp:revision>
  <cp:lastPrinted>2018-01-31T23:38:01Z</cp:lastPrinted>
  <dcterms:created xsi:type="dcterms:W3CDTF">2000-07-24T15:05:15Z</dcterms:created>
  <dcterms:modified xsi:type="dcterms:W3CDTF">2024-05-01T18:21:29Z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0x010100AE3091F8ED5AEA44962E4D3340721827</vt:lpwstr>
  </property>
  <property fmtid="{D5CDD505-2E9C-101B-9397-08002B2CF9AE}" pid="3" name="Folder">
    <vt:lpwstr>IBR Slide Deck</vt:lpwstr>
  </property>
</Properties>
</file>